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95" r:id="rId4"/>
    <p:sldId id="257" r:id="rId5"/>
    <p:sldId id="263" r:id="rId6"/>
    <p:sldId id="313" r:id="rId7"/>
    <p:sldId id="324" r:id="rId8"/>
    <p:sldId id="325" r:id="rId9"/>
    <p:sldId id="327" r:id="rId10"/>
    <p:sldId id="326" r:id="rId11"/>
    <p:sldId id="315" r:id="rId12"/>
    <p:sldId id="328" r:id="rId13"/>
    <p:sldId id="330" r:id="rId14"/>
    <p:sldId id="296" r:id="rId15"/>
    <p:sldId id="300" r:id="rId16"/>
    <p:sldId id="271" r:id="rId17"/>
    <p:sldId id="301" r:id="rId18"/>
    <p:sldId id="318" r:id="rId19"/>
    <p:sldId id="323" r:id="rId20"/>
    <p:sldId id="322" r:id="rId21"/>
    <p:sldId id="331" r:id="rId22"/>
    <p:sldId id="332" r:id="rId23"/>
    <p:sldId id="30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57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84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4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27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50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0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978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48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64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80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10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88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72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936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595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27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30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2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773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2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5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2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6EA10-8DE9-4C04-B766-09F565CED028}" type="datetimeFigureOut">
              <a:rPr lang="pt-BR" smtClean="0"/>
              <a:t>23/06/2018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D6985-4411-44B7-8286-D98BFDE668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2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040A2-1794-4460-BE8E-0A3602160EA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23/06/2018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CAB94-D041-4E0C-A3B9-CAE668DA032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8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www.iipc.org/images/fotos/iipc_bilocacao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m relacionada">
            <a:extLst>
              <a:ext uri="{FF2B5EF4-FFF2-40B4-BE49-F238E27FC236}">
                <a16:creationId xmlns:a16="http://schemas.microsoft.com/office/drawing/2014/main" id="{E9AF7A0A-52FF-41CF-8F5E-E80CACD64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A48B04-561B-42C4-B471-5EDD5663AB56}"/>
              </a:ext>
            </a:extLst>
          </p:cNvPr>
          <p:cNvSpPr txBox="1"/>
          <p:nvPr/>
        </p:nvSpPr>
        <p:spPr>
          <a:xfrm>
            <a:off x="5512958" y="402607"/>
            <a:ext cx="33327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b="1" u="sng" dirty="0"/>
              <a:t>Encarnação dos Espíritos</a:t>
            </a:r>
          </a:p>
          <a:p>
            <a:pPr algn="ctr"/>
            <a:r>
              <a:rPr lang="pt-BR" sz="2400" dirty="0"/>
              <a:t>(Cap. II; L.II do L.E)</a:t>
            </a:r>
          </a:p>
        </p:txBody>
      </p:sp>
    </p:spTree>
    <p:extLst>
      <p:ext uri="{BB962C8B-B14F-4D97-AF65-F5344CB8AC3E}">
        <p14:creationId xmlns:p14="http://schemas.microsoft.com/office/powerpoint/2010/main" val="322701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68706" y="3790947"/>
            <a:ext cx="5732395" cy="313932"/>
          </a:xfrm>
          <a:prstGeom prst="rect">
            <a:avLst/>
          </a:prstGeom>
          <a:solidFill>
            <a:schemeClr val="bg1"/>
          </a:solidFill>
          <a:ln w="38100" cmpd="dbl">
            <a:solidFill>
              <a:sysClr val="windowText" lastClr="00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defTabSz="6858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b="1" kern="0" dirty="0">
                <a:solidFill>
                  <a:srgbClr val="000000"/>
                </a:solidFill>
                <a:latin typeface="Arial" pitchFamily="34" charset="0"/>
              </a:rPr>
              <a:t>1   – Objetivo da encarnação</a:t>
            </a:r>
            <a:endParaRPr lang="pt-BR" altLang="pt-BR" sz="21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68706" y="4086783"/>
            <a:ext cx="5732395" cy="313932"/>
          </a:xfrm>
          <a:prstGeom prst="rect">
            <a:avLst/>
          </a:prstGeom>
          <a:solidFill>
            <a:schemeClr val="bg1"/>
          </a:solidFill>
          <a:ln w="38100" cmpd="dbl">
            <a:solidFill>
              <a:sysClr val="windowText" lastClr="00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defTabSz="6858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b="1" kern="0" dirty="0">
                <a:solidFill>
                  <a:srgbClr val="000000"/>
                </a:solidFill>
                <a:latin typeface="Arial" pitchFamily="34" charset="0"/>
              </a:rPr>
              <a:t>2   – </a:t>
            </a:r>
            <a:r>
              <a:rPr lang="pt-BR" altLang="pt-BR" b="1" kern="0" dirty="0">
                <a:latin typeface="Arial" pitchFamily="34" charset="0"/>
              </a:rPr>
              <a:t>A alma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68706" y="4362447"/>
            <a:ext cx="5732395" cy="313932"/>
          </a:xfrm>
          <a:prstGeom prst="rect">
            <a:avLst/>
          </a:prstGeom>
          <a:solidFill>
            <a:schemeClr val="bg1"/>
          </a:solidFill>
          <a:ln w="38100" cmpd="dbl">
            <a:solidFill>
              <a:sysClr val="windowText" lastClr="00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defTabSz="6858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b="1" kern="0" dirty="0">
                <a:solidFill>
                  <a:srgbClr val="000000"/>
                </a:solidFill>
                <a:latin typeface="Arial" pitchFamily="34" charset="0"/>
              </a:rPr>
              <a:t>3   – Materialismo</a:t>
            </a:r>
            <a:endParaRPr lang="pt-BR" altLang="pt-BR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899" y="2081546"/>
            <a:ext cx="2383316" cy="2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</p:pic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3068704" y="1438050"/>
            <a:ext cx="5732396" cy="771980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wrap="square" tIns="81000">
            <a:spAutoFit/>
          </a:bodyPr>
          <a:lstStyle/>
          <a:p>
            <a:pPr algn="ctr" defTabSz="6858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3000" b="1" kern="0" dirty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Do mundo dos Espíritos                              </a:t>
            </a:r>
            <a:r>
              <a:rPr lang="pt-BR" altLang="pt-BR" sz="2100" b="1" kern="0" dirty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Cap. II – Da encarnação dos Espíritos</a:t>
            </a:r>
            <a:endParaRPr lang="pt-BR" altLang="pt-BR" sz="3000" b="1" kern="0" dirty="0">
              <a:solidFill>
                <a:srgbClr val="964305">
                  <a:lumMod val="75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" y="1406967"/>
            <a:ext cx="1427813" cy="457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</a:pPr>
            <a:r>
              <a:rPr lang="pt-BR" sz="1500" b="1" dirty="0">
                <a:solidFill>
                  <a:schemeClr val="bg1"/>
                </a:solidFill>
              </a:rPr>
              <a:t>PARTE SEGUNDA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592" y="3003835"/>
            <a:ext cx="1568332" cy="6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9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4227" y="1657350"/>
            <a:ext cx="3784148" cy="6858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1800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2E44155-3162-49C2-8F8C-8C7560259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 o objetivo da encarnação?</a:t>
            </a:r>
            <a:br>
              <a:rPr lang="pt-BR" dirty="0"/>
            </a:br>
            <a:endParaRPr lang="pt-BR" dirty="0"/>
          </a:p>
        </p:txBody>
      </p:sp>
      <p:pic>
        <p:nvPicPr>
          <p:cNvPr id="12290" name="Picture 2" descr="Imagem relacionada">
            <a:extLst>
              <a:ext uri="{FF2B5EF4-FFF2-40B4-BE49-F238E27FC236}">
                <a16:creationId xmlns:a16="http://schemas.microsoft.com/office/drawing/2014/main" id="{CFC67B8C-DF1E-4930-851A-CFEF893BC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425160"/>
            <a:ext cx="7239000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827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i="1" dirty="0"/>
              <a:t>LE. Questão132. Qual o objetivo de encarnação dos Espíritos?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9624" y="1027907"/>
            <a:ext cx="7886700" cy="4351338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pt-BR" dirty="0"/>
          </a:p>
          <a:p>
            <a:pPr algn="just">
              <a:buNone/>
            </a:pPr>
            <a:r>
              <a:rPr lang="pt-BR" dirty="0"/>
              <a:t>“Deus lhes </a:t>
            </a:r>
            <a:r>
              <a:rPr lang="pt-BR" b="1" dirty="0"/>
              <a:t>impõe</a:t>
            </a:r>
            <a:r>
              <a:rPr lang="pt-BR" dirty="0"/>
              <a:t> a encarnação com o fim de fazê-los chegar à </a:t>
            </a:r>
            <a:r>
              <a:rPr lang="pt-BR" b="1" dirty="0"/>
              <a:t>perfeição</a:t>
            </a:r>
            <a:r>
              <a:rPr lang="pt-BR" dirty="0"/>
              <a:t>. Para uns, é </a:t>
            </a:r>
            <a:r>
              <a:rPr lang="pt-BR" b="1" dirty="0"/>
              <a:t>expiação</a:t>
            </a:r>
            <a:r>
              <a:rPr lang="pt-BR" dirty="0"/>
              <a:t>; para outros, </a:t>
            </a:r>
            <a:r>
              <a:rPr lang="pt-BR" b="1" dirty="0"/>
              <a:t>missão</a:t>
            </a:r>
            <a:r>
              <a:rPr lang="pt-BR" dirty="0"/>
              <a:t>. Mas, para alcançarem essa perfeição, têm que sofrer todas as </a:t>
            </a:r>
            <a:r>
              <a:rPr lang="pt-BR" b="1" dirty="0"/>
              <a:t>vicissitudes da existência corporal</a:t>
            </a:r>
            <a:r>
              <a:rPr lang="pt-BR" dirty="0"/>
              <a:t>: nisso é que está a expiação. </a:t>
            </a:r>
          </a:p>
          <a:p>
            <a:pPr algn="just">
              <a:buNone/>
            </a:pPr>
            <a:r>
              <a:rPr lang="pt-BR" dirty="0"/>
              <a:t>  Visa ainda outro fim a encarnação: o de pôr o Espírito em condições de suportar </a:t>
            </a:r>
            <a:r>
              <a:rPr lang="pt-BR" b="1" dirty="0"/>
              <a:t>a parte que lhe toca na obra da criação</a:t>
            </a:r>
            <a:r>
              <a:rPr lang="pt-BR" dirty="0"/>
              <a:t>. Para executá-la é que, em cada mundo, toma o Espírito um instrumento, de harmonia com a matéria essencial desse mundo, a fim de aí cumprir, daquele ponto de vista, as ordens de Deus. É assim que, concorrendo para a obra geral, ele próprio se adianta.”</a:t>
            </a:r>
          </a:p>
        </p:txBody>
      </p:sp>
    </p:spTree>
    <p:extLst>
      <p:ext uri="{BB962C8B-B14F-4D97-AF65-F5344CB8AC3E}">
        <p14:creationId xmlns:p14="http://schemas.microsoft.com/office/powerpoint/2010/main" val="41888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7D56B25-62B3-4BFB-9243-EECE762CEBCB}"/>
              </a:ext>
            </a:extLst>
          </p:cNvPr>
          <p:cNvSpPr/>
          <p:nvPr/>
        </p:nvSpPr>
        <p:spPr>
          <a:xfrm>
            <a:off x="2770188" y="0"/>
            <a:ext cx="6373812" cy="484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278D79-97D4-457D-A003-7BE3BDA3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879725" cy="39147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pt-BR" dirty="0"/>
            </a:br>
            <a:r>
              <a:rPr lang="pt-BR" dirty="0"/>
              <a:t>Deus criou as almas simples e ignorantes. </a:t>
            </a:r>
            <a:br>
              <a:rPr lang="pt-BR" dirty="0"/>
            </a:br>
            <a:r>
              <a:rPr lang="pt-BR" dirty="0"/>
              <a:t>(LE.114). </a:t>
            </a:r>
            <a:br>
              <a:rPr lang="pt-BR" dirty="0"/>
            </a:br>
            <a:endParaRPr lang="pt-BR" dirty="0"/>
          </a:p>
        </p:txBody>
      </p:sp>
      <p:sp>
        <p:nvSpPr>
          <p:cNvPr id="22529" name="Rectangle 1">
            <a:extLst>
              <a:ext uri="{FF2B5EF4-FFF2-40B4-BE49-F238E27FC236}">
                <a16:creationId xmlns:a16="http://schemas.microsoft.com/office/drawing/2014/main" id="{9101697A-4028-4545-BC6D-23EDB514A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78388"/>
            <a:ext cx="89550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Deus tivesse feito </a:t>
            </a:r>
            <a:r>
              <a:rPr lang="pt-BR" altLang="pt-BR" sz="3600">
                <a:solidFill>
                  <a:srgbClr val="008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almas </a:t>
            </a:r>
            <a:r>
              <a:rPr lang="pt-BR" altLang="pt-BR" sz="36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 perfeitas, umas que as outras, essa preferência não seria conciliável com a sua justiça.</a:t>
            </a:r>
            <a:endParaRPr lang="pt-BR" altLang="pt-BR" sz="36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11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DD9BC79-BC97-4518-AD22-208D0C7B8C8B}"/>
              </a:ext>
            </a:extLst>
          </p:cNvPr>
          <p:cNvSpPr/>
          <p:nvPr/>
        </p:nvSpPr>
        <p:spPr>
          <a:xfrm>
            <a:off x="437322" y="371061"/>
            <a:ext cx="84946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166. Como pode a alma, que não alcançou a perfeição durante a vida corpórea, acabar de depurar-se?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“Sofrendo a prova de uma nova existência.”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166a) — Como realiza essa nova existência? Será pela sua transformação como Espírito?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“</a:t>
            </a:r>
            <a:r>
              <a:rPr lang="pt-BR" sz="2400" u="sng" dirty="0"/>
              <a:t>Depurando-se</a:t>
            </a:r>
            <a:r>
              <a:rPr lang="pt-BR" sz="2400" dirty="0"/>
              <a:t>, a alma indubitavelmente experimenta uma transformação, mas para isso </a:t>
            </a:r>
            <a:r>
              <a:rPr lang="pt-BR" sz="2400" b="1" u="sng" dirty="0"/>
              <a:t>necessária lhe é a prova da vida corporal.”</a:t>
            </a:r>
          </a:p>
        </p:txBody>
      </p:sp>
    </p:spTree>
    <p:extLst>
      <p:ext uri="{BB962C8B-B14F-4D97-AF65-F5344CB8AC3E}">
        <p14:creationId xmlns:p14="http://schemas.microsoft.com/office/powerpoint/2010/main" val="227993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E6D0973-002B-4B45-826F-A7B933204756}"/>
              </a:ext>
            </a:extLst>
          </p:cNvPr>
          <p:cNvSpPr/>
          <p:nvPr/>
        </p:nvSpPr>
        <p:spPr>
          <a:xfrm>
            <a:off x="291548" y="239191"/>
            <a:ext cx="81235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Q. 998 (L.E). A expiação se cumpre no estado corporal ou no estado espiritual?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“A expiação se cumpre durante a existência corporal, mediante as provas a que o Espírito se acha submetido e, na vida espiritual, pelos sofrimentos morais, inerentes ao estado de inferioridade do Espírito.”</a:t>
            </a:r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“A provação é a luta que ensina ao discípulo rebelde e preguiçoso a estrada do trabalho e da edificação espiritual.</a:t>
            </a:r>
          </a:p>
          <a:p>
            <a:pPr algn="just"/>
            <a:r>
              <a:rPr lang="pt-BR" sz="2000" dirty="0"/>
              <a:t>A expiação é a pena imposta ao malfeitor que comete um crime.”</a:t>
            </a:r>
          </a:p>
          <a:p>
            <a:pPr algn="just"/>
            <a:r>
              <a:rPr lang="pt-BR" sz="2000" dirty="0"/>
              <a:t>EMMANUEL</a:t>
            </a:r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16F736E0-637E-47E8-851A-10EBC8A6D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204" y="3775018"/>
            <a:ext cx="5805248" cy="29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65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681" y="312289"/>
            <a:ext cx="8740637" cy="435133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t-BR" sz="2400" dirty="0"/>
              <a:t> “Assim, a encarnação é uma necessidade evolutiva, porque somente ao contato com a matéria física consegue o Espírito certos elementos necessários ao seu progresso. </a:t>
            </a:r>
            <a:r>
              <a:rPr lang="pt-BR" sz="2400" u="sng" dirty="0"/>
              <a:t>A luta pela sobrevivência, o período da infância, o esquecimento do passado são condições exclusivas da vida na Terra e essenciais à aquisição de certos valores</a:t>
            </a:r>
            <a:r>
              <a:rPr lang="pt-BR" sz="2400" dirty="0"/>
              <a:t>.”</a:t>
            </a:r>
          </a:p>
          <a:p>
            <a:pPr algn="just">
              <a:buNone/>
            </a:pPr>
            <a:r>
              <a:rPr lang="pt-BR" sz="2400" dirty="0"/>
              <a:t> </a:t>
            </a:r>
          </a:p>
          <a:p>
            <a:pPr algn="just">
              <a:buNone/>
            </a:pPr>
            <a:r>
              <a:rPr lang="pt-BR" sz="2400" dirty="0"/>
              <a:t>http://cebatuira.org.br/estudos_detalhes.asp?estudoid=1219</a:t>
            </a:r>
          </a:p>
        </p:txBody>
      </p:sp>
    </p:spTree>
    <p:extLst>
      <p:ext uri="{BB962C8B-B14F-4D97-AF65-F5344CB8AC3E}">
        <p14:creationId xmlns:p14="http://schemas.microsoft.com/office/powerpoint/2010/main" val="224606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681" y="312289"/>
            <a:ext cx="8740637" cy="435133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t-BR" sz="2100" dirty="0"/>
              <a:t>Quanto menos imperfeições, tanto menos tormentos, pois as aflições da vida são geralmente a consequência da imperfeição do espírito. A ENCARNAÇÃO é necessária tanto ao progresso intelectual, pela atividade obrigatória do trabalho, como ao progresso moral, pela necessidade recíproca de relação dos homens entre si. "A vida social é a pedra de toque das boas ou más qualidades".</a:t>
            </a:r>
          </a:p>
          <a:p>
            <a:pPr algn="just">
              <a:buNone/>
            </a:pPr>
            <a:endParaRPr lang="pt-BR" sz="2100" dirty="0"/>
          </a:p>
          <a:p>
            <a:pPr algn="just">
              <a:buNone/>
            </a:pPr>
            <a:r>
              <a:rPr lang="pt-BR" sz="2100" dirty="0"/>
              <a:t>"O espírito progride igualmente na ERRATICIDADE, adquirindo conhecimentos especiais que não poderia obter na Terra, e modificando aí suas ideias". O estado corporal é transitório e passageiro, enquanto que o espiritual é o estado definitivo do espírito, sendo este último estado, principalmente, que o espírito colhe os frutos do progresso realizado pelo trabalho da encarnação.</a:t>
            </a:r>
          </a:p>
          <a:p>
            <a:pPr algn="just">
              <a:buNone/>
            </a:pPr>
            <a:endParaRPr lang="pt-BR" sz="2100" dirty="0"/>
          </a:p>
          <a:p>
            <a:pPr>
              <a:buNone/>
            </a:pPr>
            <a:r>
              <a:rPr lang="pt-BR" sz="2100" dirty="0"/>
              <a:t>Fonte: http://www.acasadoespiritismo.com.br/reflexoes/encarnacao.htm</a:t>
            </a:r>
          </a:p>
        </p:txBody>
      </p:sp>
    </p:spTree>
    <p:extLst>
      <p:ext uri="{BB962C8B-B14F-4D97-AF65-F5344CB8AC3E}">
        <p14:creationId xmlns:p14="http://schemas.microsoft.com/office/powerpoint/2010/main" val="244100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F00B9CD-183B-4DE3-86BF-10CADC27793E}"/>
              </a:ext>
            </a:extLst>
          </p:cNvPr>
          <p:cNvSpPr/>
          <p:nvPr/>
        </p:nvSpPr>
        <p:spPr>
          <a:xfrm>
            <a:off x="-153988" y="42863"/>
            <a:ext cx="471328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434F6222-5A78-4AD4-A2A5-16C4165B0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6A87A66-DA6D-49D4-A236-C12089EFC344}"/>
              </a:ext>
            </a:extLst>
          </p:cNvPr>
          <p:cNvSpPr/>
          <p:nvPr/>
        </p:nvSpPr>
        <p:spPr>
          <a:xfrm>
            <a:off x="4584702" y="222025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2800" b="1" dirty="0"/>
              <a:t>Em Grego: </a:t>
            </a:r>
            <a:r>
              <a:rPr lang="pt-PT" sz="2800" b="1" i="1" dirty="0"/>
              <a:t>alma = psykhe</a:t>
            </a:r>
            <a:r>
              <a:rPr lang="pt-PT" sz="2800" b="1" dirty="0"/>
              <a:t> </a:t>
            </a:r>
            <a:br>
              <a:rPr lang="pt-PT" sz="2800" b="1" dirty="0"/>
            </a:br>
            <a:r>
              <a:rPr lang="pt-PT" sz="2800" b="1" i="1" dirty="0"/>
              <a:t> Espírito = pneuma,</a:t>
            </a:r>
          </a:p>
          <a:p>
            <a:pPr algn="ctr"/>
            <a:br>
              <a:rPr lang="pt-PT" sz="2800" b="1" i="1" dirty="0"/>
            </a:br>
            <a:r>
              <a:rPr lang="pt-PT" sz="2800" b="1" dirty="0"/>
              <a:t>em Latim "</a:t>
            </a:r>
            <a:r>
              <a:rPr lang="pt-PT" sz="2800" b="1" i="1" dirty="0"/>
              <a:t> alma = anima</a:t>
            </a:r>
            <a:br>
              <a:rPr lang="pt-PT" sz="2800" b="1" i="1" dirty="0"/>
            </a:br>
            <a:r>
              <a:rPr lang="pt-PT" sz="2800" b="1" i="1" dirty="0"/>
              <a:t> e Espírito = spiritus </a:t>
            </a:r>
            <a:r>
              <a:rPr lang="pt-PT" sz="2800" b="1" dirty="0"/>
              <a:t>".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315327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CD116B38-429A-479D-A2E7-09EFEE70A23E}"/>
              </a:ext>
            </a:extLst>
          </p:cNvPr>
          <p:cNvSpPr/>
          <p:nvPr/>
        </p:nvSpPr>
        <p:spPr>
          <a:xfrm>
            <a:off x="271669" y="0"/>
            <a:ext cx="860066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A ALMA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134. Que é a alma?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 “Um Espírito encarnado.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 134a) — Que era a alma antes de se unir ao corpo?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“Espírito.”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 134 b) — As almas e os Espíritos são, portanto, idênticos, a mesma coisa?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“Sim, as almas não são senão os Espíritos. Antes de se unir ao corpo, a alma é um dos seres inteligentes que povoam o mundo invisível, os quais temporariamente revestem um invólucro carnal para se purificarem e esclarecerem.” </a:t>
            </a:r>
          </a:p>
        </p:txBody>
      </p:sp>
    </p:spTree>
    <p:extLst>
      <p:ext uri="{BB962C8B-B14F-4D97-AF65-F5344CB8AC3E}">
        <p14:creationId xmlns:p14="http://schemas.microsoft.com/office/powerpoint/2010/main" val="414531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CD116B38-429A-479D-A2E7-09EFEE70A23E}"/>
              </a:ext>
            </a:extLst>
          </p:cNvPr>
          <p:cNvSpPr/>
          <p:nvPr/>
        </p:nvSpPr>
        <p:spPr>
          <a:xfrm>
            <a:off x="271669" y="0"/>
            <a:ext cx="860066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0" b="1" u="sng" dirty="0"/>
              <a:t>A ALMA </a:t>
            </a:r>
          </a:p>
          <a:p>
            <a:pPr algn="just"/>
            <a:endParaRPr lang="pt-BR" sz="2100" dirty="0"/>
          </a:p>
          <a:p>
            <a:pPr algn="just"/>
            <a:r>
              <a:rPr lang="pt-BR" sz="2100" dirty="0"/>
              <a:t>135. Há no homem alguma outra coisa além da alma e do corpo?</a:t>
            </a:r>
          </a:p>
          <a:p>
            <a:pPr algn="just"/>
            <a:endParaRPr lang="pt-BR" sz="2100" dirty="0"/>
          </a:p>
          <a:p>
            <a:pPr algn="just"/>
            <a:r>
              <a:rPr lang="pt-BR" sz="2100" dirty="0"/>
              <a:t> “Há o laço que liga a alma ao corpo.” </a:t>
            </a:r>
          </a:p>
          <a:p>
            <a:pPr algn="just"/>
            <a:endParaRPr lang="pt-BR" sz="2100" dirty="0"/>
          </a:p>
          <a:p>
            <a:pPr algn="just"/>
            <a:r>
              <a:rPr lang="pt-BR" sz="2100" dirty="0"/>
              <a:t>135a) — De que natureza é esse laço? </a:t>
            </a:r>
          </a:p>
          <a:p>
            <a:pPr algn="just"/>
            <a:endParaRPr lang="pt-BR" sz="2100" dirty="0"/>
          </a:p>
          <a:p>
            <a:pPr algn="just"/>
            <a:r>
              <a:rPr lang="pt-BR" sz="2100" dirty="0"/>
              <a:t>“</a:t>
            </a:r>
            <a:r>
              <a:rPr lang="pt-BR" sz="2100" dirty="0" err="1"/>
              <a:t>Semimaterial</a:t>
            </a:r>
            <a:r>
              <a:rPr lang="pt-BR" sz="2100" dirty="0"/>
              <a:t>, isto é, de natureza intermédia entre o Espírito e o corpo. É preciso que seja assim para que os dois se possam comunicar um com o outro. Por meio desse laço é que o Espírito atua sobre a matéria e reciprocamente.” </a:t>
            </a:r>
          </a:p>
          <a:p>
            <a:pPr algn="just"/>
            <a:endParaRPr lang="pt-BR" sz="2100" dirty="0"/>
          </a:p>
          <a:p>
            <a:pPr algn="just"/>
            <a:r>
              <a:rPr lang="pt-BR" sz="2100" dirty="0"/>
              <a:t>O homem é, portanto, formado de três partes essenciais:</a:t>
            </a:r>
          </a:p>
          <a:p>
            <a:pPr algn="just"/>
            <a:r>
              <a:rPr lang="pt-BR" sz="2100" dirty="0"/>
              <a:t> 1º — o corpo ou ser material, análogo ao dos animais e animado pelo mesmo princípio vital; </a:t>
            </a:r>
          </a:p>
          <a:p>
            <a:pPr algn="just"/>
            <a:r>
              <a:rPr lang="pt-BR" sz="2100" dirty="0"/>
              <a:t>2º — a alma, Espírito encarnado que tem no corpo a sua habitação;</a:t>
            </a:r>
          </a:p>
          <a:p>
            <a:pPr algn="just"/>
            <a:r>
              <a:rPr lang="pt-BR" sz="2100" dirty="0"/>
              <a:t> 3º — o princípio intermediário, ou perispírito, substância </a:t>
            </a:r>
            <a:r>
              <a:rPr lang="pt-BR" sz="2100" dirty="0" err="1"/>
              <a:t>semimaterial</a:t>
            </a:r>
            <a:r>
              <a:rPr lang="pt-BR" sz="2100" dirty="0"/>
              <a:t> que serve de primeiro envoltório ao Espírito e liga a alma ao corpo. Tal, num fruto, o gérmen, o perisperma e a casca</a:t>
            </a:r>
          </a:p>
        </p:txBody>
      </p:sp>
    </p:spTree>
    <p:extLst>
      <p:ext uri="{BB962C8B-B14F-4D97-AF65-F5344CB8AC3E}">
        <p14:creationId xmlns:p14="http://schemas.microsoft.com/office/powerpoint/2010/main" val="3035071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4139952" y="260648"/>
            <a:ext cx="4806280" cy="1224136"/>
          </a:xfrm>
          <a:prstGeom prst="rect">
            <a:avLst/>
          </a:prstGeom>
          <a:noFill/>
        </p:spPr>
        <p:txBody>
          <a:bodyPr wrap="square">
            <a:prstTxWarp prst="textFadeUp">
              <a:avLst>
                <a:gd name="adj" fmla="val 8335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CONSTITUIÇÃO  DO  SER  HUMANO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139952" y="1988840"/>
            <a:ext cx="48245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latin typeface="Arial" pitchFamily="34" charset="0"/>
                <a:cs typeface="Arial" pitchFamily="34" charset="0"/>
              </a:rPr>
              <a:t>PRINCÍPIO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INTELIGENTE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427984" y="2603570"/>
            <a:ext cx="42917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LIAME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607708" y="5290186"/>
            <a:ext cx="45362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SER  MATERIAL</a:t>
            </a:r>
          </a:p>
        </p:txBody>
      </p:sp>
      <p:sp>
        <p:nvSpPr>
          <p:cNvPr id="5" name="Retângulo 4"/>
          <p:cNvSpPr/>
          <p:nvPr/>
        </p:nvSpPr>
        <p:spPr>
          <a:xfrm>
            <a:off x="7849" y="548680"/>
            <a:ext cx="2987824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 ALMA  OU  ESPÍRITO 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07504" y="2492896"/>
            <a:ext cx="29523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PERISPÍRITO 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0" y="5157192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 CORPO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68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5" grpId="0"/>
      <p:bldP spid="5" grpId="1"/>
      <p:bldP spid="17" grpId="0"/>
      <p:bldP spid="17" grpId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rcRect/>
          <a:stretch>
            <a:fillRect t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557" y="5517232"/>
            <a:ext cx="9144000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UMA  ESPÉCIE  DE  ENVOLTÓRIO  SEMIMATERIAL.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-14155" y="5517232"/>
            <a:ext cx="9143999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CONSERVADO  PELO  ESPÍRITO  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MORTE  DO  CORPO  FÍSICO.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-14156" y="5517232"/>
            <a:ext cx="9144000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ETÉREO  E  INVISÍVEL  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NOSSO  ESTADO  NORMAL.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788024" y="260648"/>
            <a:ext cx="4176464" cy="1080120"/>
          </a:xfrm>
          <a:prstGeom prst="rect">
            <a:avLst/>
          </a:prstGeom>
          <a:noFill/>
        </p:spPr>
        <p:txBody>
          <a:bodyPr wrap="square">
            <a:prstTxWarp prst="textFadeUp">
              <a:avLst>
                <a:gd name="adj" fmla="val 938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O   PERISPÍRITO</a:t>
            </a:r>
          </a:p>
        </p:txBody>
      </p:sp>
    </p:spTree>
    <p:extLst>
      <p:ext uri="{BB962C8B-B14F-4D97-AF65-F5344CB8AC3E}">
        <p14:creationId xmlns:p14="http://schemas.microsoft.com/office/powerpoint/2010/main" val="330660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iipc.org/images/fotos/iipc_bilocacao.jpg">
            <a:extLst>
              <a:ext uri="{FF2B5EF4-FFF2-40B4-BE49-F238E27FC236}">
                <a16:creationId xmlns:a16="http://schemas.microsoft.com/office/drawing/2014/main" id="{D52DC062-BD88-476A-9812-79D3D0F72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>
            <a:fillRect/>
          </a:stretch>
        </p:blipFill>
        <p:spPr bwMode="auto">
          <a:xfrm>
            <a:off x="3251200" y="0"/>
            <a:ext cx="589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tângulo 3">
            <a:extLst>
              <a:ext uri="{FF2B5EF4-FFF2-40B4-BE49-F238E27FC236}">
                <a16:creationId xmlns:a16="http://schemas.microsoft.com/office/drawing/2014/main" id="{99A460A4-4CBE-49F3-B469-95028E6C6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8" y="798513"/>
            <a:ext cx="304006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>
                <a:latin typeface="+mj-lt"/>
                <a:ea typeface="Arial Unicode MS" pitchFamily="34" charset="-128"/>
              </a:rPr>
              <a:t>O cordão fluídico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>
                <a:latin typeface="+mj-lt"/>
                <a:ea typeface="Arial Unicode MS" pitchFamily="34" charset="-128"/>
              </a:rPr>
              <a:t>é o elo entre o corpo físico e o perispírito.</a:t>
            </a:r>
            <a:endParaRPr lang="pt-BR" altLang="pt-BR" sz="4400" dirty="0"/>
          </a:p>
        </p:txBody>
      </p:sp>
    </p:spTree>
    <p:extLst>
      <p:ext uri="{BB962C8B-B14F-4D97-AF65-F5344CB8AC3E}">
        <p14:creationId xmlns:p14="http://schemas.microsoft.com/office/powerpoint/2010/main" val="2113675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l="-7000" r="-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-1467" y="116632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MATERIALISMO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0" y="1988840"/>
            <a:ext cx="9141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ACREDITA  QUE  TUDO  SE  ACABA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  A  MORTE  DO  CORPO  FÍSICO.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-24124" y="198884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DOUTRINA  OPOSTA  AO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ESPIRITUALISMO.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0" y="1879664"/>
            <a:ext cx="91291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PROCURA  EXPLICAR  TODOS  OS  FENÔMENOS  POR  MEIO  DAS  PROPRIEDADES  DA  MATÉRIA.</a:t>
            </a:r>
          </a:p>
        </p:txBody>
      </p:sp>
    </p:spTree>
    <p:extLst>
      <p:ext uri="{BB962C8B-B14F-4D97-AF65-F5344CB8AC3E}">
        <p14:creationId xmlns:p14="http://schemas.microsoft.com/office/powerpoint/2010/main" val="106770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B6C09BB-377B-495A-9C87-8F8637912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2286000"/>
            <a:ext cx="7358062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A alma é o princípio da vida orgânica material; não tem existência própria e se extingue com a vida: é o puro materialismo.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Neste sentido, e por comparação, dizem de um instrumento quebrado, que não produz mais som, que ele não tem alma.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De acordo com esta opinião, a alma seria um efeito e não uma causa.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D0E03C-FD84-41D6-9D87-CA81813D457E}"/>
              </a:ext>
            </a:extLst>
          </p:cNvPr>
          <p:cNvSpPr txBox="1"/>
          <p:nvPr/>
        </p:nvSpPr>
        <p:spPr>
          <a:xfrm>
            <a:off x="357188" y="1285875"/>
            <a:ext cx="464343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os Materialistas</a:t>
            </a:r>
          </a:p>
        </p:txBody>
      </p:sp>
    </p:spTree>
    <p:extLst>
      <p:ext uri="{BB962C8B-B14F-4D97-AF65-F5344CB8AC3E}">
        <p14:creationId xmlns:p14="http://schemas.microsoft.com/office/powerpoint/2010/main" val="1663997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4AA67B2-3645-4650-A1A8-626267B16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864" y="1668945"/>
            <a:ext cx="735806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 dirty="0">
                <a:latin typeface="+mj-lt"/>
              </a:rPr>
              <a:t>O </a:t>
            </a:r>
            <a:r>
              <a:rPr lang="pt-BR" altLang="pt-BR" sz="2800" b="1" dirty="0">
                <a:latin typeface="+mj-lt"/>
              </a:rPr>
              <a:t>Panteísmo</a:t>
            </a:r>
            <a:r>
              <a:rPr lang="pt-BR" altLang="pt-BR" sz="2800" dirty="0">
                <a:latin typeface="+mj-lt"/>
              </a:rPr>
              <a:t> – do grego </a:t>
            </a:r>
            <a:r>
              <a:rPr lang="pt-BR" altLang="pt-BR" sz="2800" i="1" dirty="0" err="1">
                <a:latin typeface="+mj-lt"/>
              </a:rPr>
              <a:t>pan</a:t>
            </a:r>
            <a:r>
              <a:rPr lang="pt-BR" altLang="pt-BR" sz="2800" dirty="0">
                <a:latin typeface="+mj-lt"/>
              </a:rPr>
              <a:t>, o todo, e </a:t>
            </a:r>
            <a:r>
              <a:rPr lang="pt-BR" altLang="pt-BR" sz="2800" i="1" dirty="0" err="1">
                <a:latin typeface="+mj-lt"/>
              </a:rPr>
              <a:t>Theos</a:t>
            </a:r>
            <a:r>
              <a:rPr lang="pt-BR" altLang="pt-BR" sz="2800" dirty="0">
                <a:latin typeface="+mj-lt"/>
              </a:rPr>
              <a:t>, Deus – significa absorção no todo.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 dirty="0">
                <a:latin typeface="+mj-lt"/>
              </a:rPr>
              <a:t>De acordo com essa doutrina, o Espírito, ao encarnar, é extraído do todo universal; individualiza-se em cada ser durante a vida e volta, por efeito da morte, à massa comum.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 dirty="0">
                <a:latin typeface="+mj-lt"/>
              </a:rPr>
              <a:t>As consequências morais dessa doutrina são semelhantes às do materialismo, pois ir para o todo, sem individualidade e sem consciência de si, é como não existir.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071C21-C1BA-4D0E-B803-ABFFAF2597C2}"/>
              </a:ext>
            </a:extLst>
          </p:cNvPr>
          <p:cNvSpPr txBox="1"/>
          <p:nvPr/>
        </p:nvSpPr>
        <p:spPr>
          <a:xfrm>
            <a:off x="290927" y="883133"/>
            <a:ext cx="53578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Absorção no Todo</a:t>
            </a:r>
          </a:p>
        </p:txBody>
      </p:sp>
    </p:spTree>
    <p:extLst>
      <p:ext uri="{BB962C8B-B14F-4D97-AF65-F5344CB8AC3E}">
        <p14:creationId xmlns:p14="http://schemas.microsoft.com/office/powerpoint/2010/main" val="231766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9AD7514C-871E-4FE0-AA3E-03BEF2AA3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612" y="1634367"/>
            <a:ext cx="7358063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O </a:t>
            </a:r>
            <a:r>
              <a:rPr lang="pt-BR" altLang="pt-BR" sz="2800" b="1">
                <a:latin typeface="+mj-lt"/>
              </a:rPr>
              <a:t>Niilismo</a:t>
            </a:r>
            <a:r>
              <a:rPr lang="pt-BR" altLang="pt-BR" sz="2800">
                <a:latin typeface="+mj-lt"/>
              </a:rPr>
              <a:t> - do lat. </a:t>
            </a:r>
            <a:r>
              <a:rPr lang="pt-BR" altLang="pt-BR" sz="2800" i="1">
                <a:latin typeface="+mj-lt"/>
              </a:rPr>
              <a:t>nihil</a:t>
            </a:r>
            <a:r>
              <a:rPr lang="pt-BR" altLang="pt-BR" sz="2800">
                <a:latin typeface="+mj-lt"/>
              </a:rPr>
              <a:t>, nada, fruto da doutrina materialista - significa ausência de toda a crença.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Como a matéria é a única fonte do ser, a morte é considerada o fim de tudo.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Os adeptos do materialismo incentivam o gozo dos bens materiais, dizendo que quanto mais usufruirmos deles, mais felizes seremos. 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2800">
                <a:latin typeface="+mj-lt"/>
              </a:rPr>
              <a:t>A consequência do niilismo é a corrida em busca do dinheiro, da projeção social e do bem-estar material.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3CA77F-5FA0-446E-9D2E-49A96A593080}"/>
              </a:ext>
            </a:extLst>
          </p:cNvPr>
          <p:cNvSpPr txBox="1"/>
          <p:nvPr/>
        </p:nvSpPr>
        <p:spPr>
          <a:xfrm>
            <a:off x="277675" y="777117"/>
            <a:ext cx="53578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Nada</a:t>
            </a:r>
          </a:p>
        </p:txBody>
      </p:sp>
    </p:spTree>
    <p:extLst>
      <p:ext uri="{BB962C8B-B14F-4D97-AF65-F5344CB8AC3E}">
        <p14:creationId xmlns:p14="http://schemas.microsoft.com/office/powerpoint/2010/main" val="270076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9AD7514C-871E-4FE0-AA3E-03BEF2AA3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04" y="229635"/>
            <a:ext cx="8369161" cy="615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pt-BR" altLang="pt-BR" sz="2800" dirty="0">
                <a:latin typeface="+mj-lt"/>
              </a:rPr>
              <a:t>Comentários de Kardec – Q. 148 do L.E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pt-BR" altLang="pt-BR" sz="2800" dirty="0">
                <a:latin typeface="+mj-lt"/>
              </a:rPr>
              <a:t> (...) concluíram que tudo se continha nas propriedades da matéria e que, portanto, à morte se seguia a aniquilação do pensamento. Triste consequência, se fora real, porque então o bem e o mal nada significariam, o homem teria razão para só pensar em si e para colocar acima de tudo a satisfação de seus apetites materiais; quebrados estariam os laços sociais e as mais santas afeições se romperiam para sempre.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endParaRPr lang="pt-BR" altLang="pt-BR" sz="2800" dirty="0">
              <a:latin typeface="+mj-lt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pt-BR" altLang="pt-BR" sz="2800" dirty="0">
                <a:latin typeface="+mj-lt"/>
              </a:rPr>
              <a:t> (...) Uma sociedade que se fundasse sobre tais bases traria em si o gérmen de sua dissolução e seus membros se entredevorariam como animais ferozes.</a:t>
            </a:r>
          </a:p>
        </p:txBody>
      </p:sp>
    </p:spTree>
    <p:extLst>
      <p:ext uri="{BB962C8B-B14F-4D97-AF65-F5344CB8AC3E}">
        <p14:creationId xmlns:p14="http://schemas.microsoft.com/office/powerpoint/2010/main" val="3455916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9AD7514C-871E-4FE0-AA3E-03BEF2AA3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04" y="229635"/>
            <a:ext cx="8369161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pt-BR" altLang="pt-BR" sz="2200" dirty="0">
                <a:latin typeface="+mj-lt"/>
              </a:rPr>
              <a:t>Comentários de Kardec – Q. 148 do L.E</a:t>
            </a:r>
            <a:endParaRPr lang="pt-BR" altLang="pt-BR" sz="2200" dirty="0"/>
          </a:p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pt-BR" altLang="pt-BR" sz="2200" dirty="0"/>
              <a:t>(...) O homem tem, instintivamente, a convicção de que nem tudo se lhe acaba com a vida. O nada lhe infunde horror. É em vão que se obstina contra a ideia da vida futura. Ao soar o momento supremo, poucos são os que não inquirem do que vai ser deles, porque a ideia de deixar a vida para sempre algo oferece de pungente. Quem, de fato, poderia encarar com indiferença uma separação absoluta, eterna, de tudo o que foi objeto de seu amor? Quem poderia ver, sem terror, abrir-se diante si o imensurável abismo do nada, onde se sepultassem para sempre todas as suas faculdades, todas as suas esperanças, e dizer a si mesmo: Pois que! depois de mim, nada, nada mais, senão o vácuo, tudo definitivamente acabado; mais alguns dias e a minha lembrança se terá apagado da memória dos que me sobreviverem; nenhum vestígio, dentro em pouco, restará da minha passagem pela Terra; até mesmo o bem que fiz será esquecido pelos ingratos a quem beneficiei. E nada, para compensar tudo isto, nenhuma outra perspectiva, além da do meu corpo roído pelos vermes!</a:t>
            </a:r>
          </a:p>
        </p:txBody>
      </p:sp>
    </p:spTree>
    <p:extLst>
      <p:ext uri="{BB962C8B-B14F-4D97-AF65-F5344CB8AC3E}">
        <p14:creationId xmlns:p14="http://schemas.microsoft.com/office/powerpoint/2010/main" val="2475877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4581128"/>
            <a:ext cx="6084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 SOCIEDADE  TRARIA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EM  SI  O  GÉRMEN  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SUA  DESTRUIÇÃO.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4509120"/>
            <a:ext cx="60479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SE  TUDO  SE  CONTIVESSE  NAS  PROPRIEDADES  DA  MATÉRIA: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61130" y="44624"/>
            <a:ext cx="7111270" cy="864096"/>
          </a:xfrm>
          <a:prstGeom prst="rect">
            <a:avLst/>
          </a:prstGeom>
          <a:noFill/>
        </p:spPr>
        <p:txBody>
          <a:bodyPr wrap="square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COMENTÁRIO  DE  KARDEC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0" y="4725144"/>
            <a:ext cx="59380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  BEM  E  O  MAL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NADA  SIGNIFICARIAM.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317" y="4725144"/>
            <a:ext cx="57940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  HOMENS  SE  DEVORARIAM.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0" y="4653136"/>
            <a:ext cx="57961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HAVERIA  A  PERDA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DA  INDIVIDUALIDADE.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4653136"/>
            <a:ext cx="58681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REINARIA  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“ABISMO  DO  NADA”.</a:t>
            </a:r>
          </a:p>
        </p:txBody>
      </p:sp>
    </p:spTree>
    <p:extLst>
      <p:ext uri="{BB962C8B-B14F-4D97-AF65-F5344CB8AC3E}">
        <p14:creationId xmlns:p14="http://schemas.microsoft.com/office/powerpoint/2010/main" val="211192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7" grpId="0"/>
      <p:bldP spid="7" grpId="1"/>
      <p:bldP spid="9" grpId="0"/>
      <p:bldP spid="9" grpId="1"/>
      <p:bldP spid="10" grpId="0"/>
      <p:bldP spid="10" grpId="1"/>
      <p:bldP spid="11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1612</Words>
  <Application>Microsoft Office PowerPoint</Application>
  <PresentationFormat>Apresentação na tela (4:3)</PresentationFormat>
  <Paragraphs>120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Aharoni</vt:lpstr>
      <vt:lpstr>Arial</vt:lpstr>
      <vt:lpstr>Arial Black</vt:lpstr>
      <vt:lpstr>Arial Unicode MS</vt:lpstr>
      <vt:lpstr>Calibri</vt:lpstr>
      <vt:lpstr>Calibri Light</vt:lpstr>
      <vt:lpstr>Times New Roman</vt:lpstr>
      <vt:lpstr>Tema do Office</vt:lpstr>
      <vt:lpstr>2_Tema do Office</vt:lpstr>
      <vt:lpstr>Apresentação do PowerPoint</vt:lpstr>
      <vt:lpstr>Apresentação do PowerPoint</vt:lpstr>
      <vt:lpstr>Qual  o objetivo da encarnação? </vt:lpstr>
      <vt:lpstr>LE. Questão132. Qual o objetivo de encarnação dos Espíritos? </vt:lpstr>
      <vt:lpstr> Deus criou as almas simples e ignorantes.  (LE.114).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Blanco</dc:creator>
  <cp:lastModifiedBy>Cesar Blanco</cp:lastModifiedBy>
  <cp:revision>14</cp:revision>
  <dcterms:created xsi:type="dcterms:W3CDTF">2018-06-23T03:48:55Z</dcterms:created>
  <dcterms:modified xsi:type="dcterms:W3CDTF">2018-06-23T05:28:42Z</dcterms:modified>
</cp:coreProperties>
</file>