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306" r:id="rId2"/>
    <p:sldId id="304" r:id="rId3"/>
    <p:sldId id="314" r:id="rId4"/>
    <p:sldId id="303" r:id="rId5"/>
    <p:sldId id="305" r:id="rId6"/>
    <p:sldId id="309" r:id="rId7"/>
    <p:sldId id="307" r:id="rId8"/>
    <p:sldId id="294" r:id="rId9"/>
    <p:sldId id="261" r:id="rId10"/>
    <p:sldId id="260" r:id="rId11"/>
    <p:sldId id="274" r:id="rId12"/>
    <p:sldId id="275" r:id="rId13"/>
    <p:sldId id="311" r:id="rId14"/>
    <p:sldId id="299" r:id="rId15"/>
    <p:sldId id="319" r:id="rId16"/>
    <p:sldId id="301" r:id="rId17"/>
    <p:sldId id="313" r:id="rId18"/>
    <p:sldId id="315" r:id="rId19"/>
    <p:sldId id="316" r:id="rId20"/>
    <p:sldId id="317" r:id="rId21"/>
    <p:sldId id="302" r:id="rId22"/>
    <p:sldId id="320" r:id="rId23"/>
    <p:sldId id="321" r:id="rId24"/>
    <p:sldId id="289" r:id="rId25"/>
    <p:sldId id="308" r:id="rId26"/>
    <p:sldId id="290" r:id="rId27"/>
    <p:sldId id="310" r:id="rId28"/>
    <p:sldId id="263" r:id="rId29"/>
    <p:sldId id="271" r:id="rId30"/>
    <p:sldId id="322" r:id="rId31"/>
    <p:sldId id="285" r:id="rId32"/>
    <p:sldId id="286" r:id="rId33"/>
    <p:sldId id="31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7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67B244-F22F-44DB-8E26-2B8634EE159C}" type="doc">
      <dgm:prSet loTypeId="urn:microsoft.com/office/officeart/2005/8/layout/process1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C430541-2A00-49FF-ACB7-4898BE4BAB8E}">
      <dgm:prSet custT="1"/>
      <dgm:spPr/>
      <dgm:t>
        <a:bodyPr/>
        <a:lstStyle/>
        <a:p>
          <a:r>
            <a:rPr lang="pt-BR" sz="2000" dirty="0"/>
            <a:t>No “Céu” ou paraíso tradicional, existe a figura dos anjos, arcanjos, querubins, serafins e outros da plêiade dos “anjos”. Esses seres foram criados por Deus, para trabalhar ao seu lado e para ajudar os Homens. Isso está de acordo com os atributos de Deus?</a:t>
          </a:r>
          <a:endParaRPr lang="en-US" sz="2000" dirty="0"/>
        </a:p>
      </dgm:t>
    </dgm:pt>
    <dgm:pt modelId="{7697338D-E8C6-4D0E-9ACA-CDE47BA4AC64}" type="parTrans" cxnId="{7D7C5D6A-D466-46FC-A9F5-F294D3590A51}">
      <dgm:prSet/>
      <dgm:spPr/>
      <dgm:t>
        <a:bodyPr/>
        <a:lstStyle/>
        <a:p>
          <a:endParaRPr lang="en-US"/>
        </a:p>
      </dgm:t>
    </dgm:pt>
    <dgm:pt modelId="{D4005FDC-061C-4DAC-AB13-FAFE2719D954}" type="sibTrans" cxnId="{7D7C5D6A-D466-46FC-A9F5-F294D3590A51}">
      <dgm:prSet/>
      <dgm:spPr/>
      <dgm:t>
        <a:bodyPr/>
        <a:lstStyle/>
        <a:p>
          <a:endParaRPr lang="en-US"/>
        </a:p>
      </dgm:t>
    </dgm:pt>
    <dgm:pt modelId="{F58B45D2-29A1-421B-890F-7B250BFDB879}" type="pres">
      <dgm:prSet presAssocID="{FE67B244-F22F-44DB-8E26-2B8634EE159C}" presName="Name0" presStyleCnt="0">
        <dgm:presLayoutVars>
          <dgm:dir/>
          <dgm:resizeHandles val="exact"/>
        </dgm:presLayoutVars>
      </dgm:prSet>
      <dgm:spPr/>
    </dgm:pt>
    <dgm:pt modelId="{0450E2A8-9188-4192-91AF-97D143F7ED96}" type="pres">
      <dgm:prSet presAssocID="{1C430541-2A00-49FF-ACB7-4898BE4BAB8E}" presName="node" presStyleLbl="node1" presStyleIdx="0" presStyleCnt="1" custScaleY="126406">
        <dgm:presLayoutVars>
          <dgm:bulletEnabled val="1"/>
        </dgm:presLayoutVars>
      </dgm:prSet>
      <dgm:spPr/>
    </dgm:pt>
  </dgm:ptLst>
  <dgm:cxnLst>
    <dgm:cxn modelId="{50D3A413-FBA0-4B63-8519-DAC02CAF7B4F}" type="presOf" srcId="{1C430541-2A00-49FF-ACB7-4898BE4BAB8E}" destId="{0450E2A8-9188-4192-91AF-97D143F7ED96}" srcOrd="0" destOrd="0" presId="urn:microsoft.com/office/officeart/2005/8/layout/process1"/>
    <dgm:cxn modelId="{7D7C5D6A-D466-46FC-A9F5-F294D3590A51}" srcId="{FE67B244-F22F-44DB-8E26-2B8634EE159C}" destId="{1C430541-2A00-49FF-ACB7-4898BE4BAB8E}" srcOrd="0" destOrd="0" parTransId="{7697338D-E8C6-4D0E-9ACA-CDE47BA4AC64}" sibTransId="{D4005FDC-061C-4DAC-AB13-FAFE2719D954}"/>
    <dgm:cxn modelId="{ADF842F8-6123-4B61-9ABB-34FC8CC80D7D}" type="presOf" srcId="{FE67B244-F22F-44DB-8E26-2B8634EE159C}" destId="{F58B45D2-29A1-421B-890F-7B250BFDB879}" srcOrd="0" destOrd="0" presId="urn:microsoft.com/office/officeart/2005/8/layout/process1"/>
    <dgm:cxn modelId="{81A3FA8E-9FB2-4708-9853-DA739206B4DD}" type="presParOf" srcId="{F58B45D2-29A1-421B-890F-7B250BFDB879}" destId="{0450E2A8-9188-4192-91AF-97D143F7ED96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5CC3C8-1A77-4B93-A34F-DA6661F6EF5A}" type="doc">
      <dgm:prSet loTypeId="urn:microsoft.com/office/officeart/2005/8/layout/process1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AF3C215-2790-482F-B3F8-10DBE219F9F3}">
      <dgm:prSet custT="1"/>
      <dgm:spPr/>
      <dgm:t>
        <a:bodyPr/>
        <a:lstStyle/>
        <a:p>
          <a:r>
            <a:rPr lang="pt-BR" sz="2400" b="1" dirty="0"/>
            <a:t>No </a:t>
          </a:r>
          <a:r>
            <a:rPr lang="pt-BR" sz="2400" b="1" i="1" dirty="0"/>
            <a:t>“inferno” </a:t>
          </a:r>
          <a:r>
            <a:rPr lang="pt-BR" sz="2400" b="1" dirty="0"/>
            <a:t>tradicional, temos a figura do demônio, diabo, satã, belzebu, o anjo decaído, guardião eterno do mal, encarregado de “punir” os “pecadores” no “fogo do inferno”. Isso é coerente com os atributos divinos?</a:t>
          </a:r>
          <a:endParaRPr lang="en-US" sz="2400" dirty="0"/>
        </a:p>
      </dgm:t>
    </dgm:pt>
    <dgm:pt modelId="{E60DC6F6-DBDD-4039-845F-8024B40A2760}" type="parTrans" cxnId="{A2A786CE-F652-46CB-81D6-3E71621EA482}">
      <dgm:prSet/>
      <dgm:spPr/>
      <dgm:t>
        <a:bodyPr/>
        <a:lstStyle/>
        <a:p>
          <a:endParaRPr lang="en-US" sz="1800"/>
        </a:p>
      </dgm:t>
    </dgm:pt>
    <dgm:pt modelId="{4D0BFA2B-737E-406D-80B3-75D5983815CA}" type="sibTrans" cxnId="{A2A786CE-F652-46CB-81D6-3E71621EA482}">
      <dgm:prSet custT="1"/>
      <dgm:spPr/>
      <dgm:t>
        <a:bodyPr/>
        <a:lstStyle/>
        <a:p>
          <a:endParaRPr lang="en-US" sz="1400"/>
        </a:p>
      </dgm:t>
    </dgm:pt>
    <dgm:pt modelId="{890BE69A-3CC5-4AA1-9F90-439902ECEECA}" type="pres">
      <dgm:prSet presAssocID="{795CC3C8-1A77-4B93-A34F-DA6661F6EF5A}" presName="Name0" presStyleCnt="0">
        <dgm:presLayoutVars>
          <dgm:dir/>
          <dgm:resizeHandles val="exact"/>
        </dgm:presLayoutVars>
      </dgm:prSet>
      <dgm:spPr/>
    </dgm:pt>
    <dgm:pt modelId="{8B4FFBC2-59A8-4544-BD30-FBA1107F1550}" type="pres">
      <dgm:prSet presAssocID="{DAF3C215-2790-482F-B3F8-10DBE219F9F3}" presName="node" presStyleLbl="node1" presStyleIdx="0" presStyleCnt="1" custScaleY="122218" custLinFactNeighborX="3001" custLinFactNeighborY="-13223">
        <dgm:presLayoutVars>
          <dgm:bulletEnabled val="1"/>
        </dgm:presLayoutVars>
      </dgm:prSet>
      <dgm:spPr/>
    </dgm:pt>
  </dgm:ptLst>
  <dgm:cxnLst>
    <dgm:cxn modelId="{3157E05D-628D-4A31-959A-2D3CF28E515C}" type="presOf" srcId="{DAF3C215-2790-482F-B3F8-10DBE219F9F3}" destId="{8B4FFBC2-59A8-4544-BD30-FBA1107F1550}" srcOrd="0" destOrd="0" presId="urn:microsoft.com/office/officeart/2005/8/layout/process1"/>
    <dgm:cxn modelId="{237997A0-8D11-48EC-BD0B-FB2F0767CDFB}" type="presOf" srcId="{795CC3C8-1A77-4B93-A34F-DA6661F6EF5A}" destId="{890BE69A-3CC5-4AA1-9F90-439902ECEECA}" srcOrd="0" destOrd="0" presId="urn:microsoft.com/office/officeart/2005/8/layout/process1"/>
    <dgm:cxn modelId="{A2A786CE-F652-46CB-81D6-3E71621EA482}" srcId="{795CC3C8-1A77-4B93-A34F-DA6661F6EF5A}" destId="{DAF3C215-2790-482F-B3F8-10DBE219F9F3}" srcOrd="0" destOrd="0" parTransId="{E60DC6F6-DBDD-4039-845F-8024B40A2760}" sibTransId="{4D0BFA2B-737E-406D-80B3-75D5983815CA}"/>
    <dgm:cxn modelId="{8868CA47-0675-4AB3-BB3D-4B3321558D67}" type="presParOf" srcId="{890BE69A-3CC5-4AA1-9F90-439902ECEECA}" destId="{8B4FFBC2-59A8-4544-BD30-FBA1107F155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0E2A8-9188-4192-91AF-97D143F7ED96}">
      <dsp:nvSpPr>
        <dsp:cNvPr id="0" name=""/>
        <dsp:cNvSpPr/>
      </dsp:nvSpPr>
      <dsp:spPr>
        <a:xfrm>
          <a:off x="0" y="1466089"/>
          <a:ext cx="3467108" cy="39854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No “Céu” ou paraíso tradicional, existe a figura dos anjos, arcanjos, querubins, serafins e outros da plêiade dos “anjos”. Esses seres foram criados por Deus, para trabalhar ao seu lado e para ajudar os Homens. Isso está de acordo com os atributos de Deus?</a:t>
          </a:r>
          <a:endParaRPr lang="en-US" sz="2000" kern="1200" dirty="0"/>
        </a:p>
      </dsp:txBody>
      <dsp:txXfrm>
        <a:off x="101548" y="1567637"/>
        <a:ext cx="3264012" cy="3782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FFBC2-59A8-4544-BD30-FBA1107F1550}">
      <dsp:nvSpPr>
        <dsp:cNvPr id="0" name=""/>
        <dsp:cNvSpPr/>
      </dsp:nvSpPr>
      <dsp:spPr>
        <a:xfrm>
          <a:off x="0" y="0"/>
          <a:ext cx="3532533" cy="4654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No </a:t>
          </a:r>
          <a:r>
            <a:rPr lang="pt-BR" sz="2400" b="1" i="1" kern="1200" dirty="0"/>
            <a:t>“inferno” </a:t>
          </a:r>
          <a:r>
            <a:rPr lang="pt-BR" sz="2400" b="1" kern="1200" dirty="0"/>
            <a:t>tradicional, temos a figura do demônio, diabo, satã, belzebu, o anjo decaído, guardião eterno do mal, encarregado de “punir” os “pecadores” no “fogo do inferno”. Isso é coerente com os atributos divinos?</a:t>
          </a:r>
          <a:endParaRPr lang="en-US" sz="2400" kern="1200" dirty="0"/>
        </a:p>
      </dsp:txBody>
      <dsp:txXfrm>
        <a:off x="103464" y="103464"/>
        <a:ext cx="3325605" cy="4447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42328-6924-4AE5-97B3-2C9624732536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FB8CF-73B2-4854-8C02-1BCD12DA3A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747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84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33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985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070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410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10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843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71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14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954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48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9D52A-38E3-4F73-BB30-7EA4BEFFDA87}" type="datetimeFigureOut">
              <a:rPr lang="pt-BR" smtClean="0"/>
              <a:t>16/06/2018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87D36-D027-4825-9339-D848C70F2B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17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upload.wikimedia.org/wikipedia/commons/9/97/Stgeorge-dragon.jpg">
            <a:extLst>
              <a:ext uri="{FF2B5EF4-FFF2-40B4-BE49-F238E27FC236}">
                <a16:creationId xmlns:a16="http://schemas.microsoft.com/office/drawing/2014/main" id="{6C23ABA7-839D-4ACC-9435-F3E113621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4" r="1" b="21922"/>
          <a:stretch/>
        </p:blipFill>
        <p:spPr bwMode="auto">
          <a:xfrm>
            <a:off x="20" y="10"/>
            <a:ext cx="8896807" cy="6857990"/>
          </a:xfrm>
          <a:custGeom>
            <a:avLst/>
            <a:gdLst>
              <a:gd name="connsiteX0" fmla="*/ 0 w 11862435"/>
              <a:gd name="connsiteY0" fmla="*/ 0 h 6858000"/>
              <a:gd name="connsiteX1" fmla="*/ 2537458 w 11862435"/>
              <a:gd name="connsiteY1" fmla="*/ 0 h 6858000"/>
              <a:gd name="connsiteX2" fmla="*/ 3074669 w 11862435"/>
              <a:gd name="connsiteY2" fmla="*/ 0 h 6858000"/>
              <a:gd name="connsiteX3" fmla="*/ 3784383 w 11862435"/>
              <a:gd name="connsiteY3" fmla="*/ 0 h 6858000"/>
              <a:gd name="connsiteX4" fmla="*/ 8686282 w 11862435"/>
              <a:gd name="connsiteY4" fmla="*/ 0 h 6858000"/>
              <a:gd name="connsiteX5" fmla="*/ 11862435 w 11862435"/>
              <a:gd name="connsiteY5" fmla="*/ 6857999 h 6858000"/>
              <a:gd name="connsiteX6" fmla="*/ 5896483 w 11862435"/>
              <a:gd name="connsiteY6" fmla="*/ 6857999 h 6858000"/>
              <a:gd name="connsiteX7" fmla="*/ 5896483 w 11862435"/>
              <a:gd name="connsiteY7" fmla="*/ 6858000 h 6858000"/>
              <a:gd name="connsiteX8" fmla="*/ 3074669 w 11862435"/>
              <a:gd name="connsiteY8" fmla="*/ 6858000 h 6858000"/>
              <a:gd name="connsiteX9" fmla="*/ 2537458 w 11862435"/>
              <a:gd name="connsiteY9" fmla="*/ 6858000 h 6858000"/>
              <a:gd name="connsiteX10" fmla="*/ 0 w 1186243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2435" h="6858000">
                <a:moveTo>
                  <a:pt x="0" y="0"/>
                </a:moveTo>
                <a:lnTo>
                  <a:pt x="2537458" y="0"/>
                </a:lnTo>
                <a:lnTo>
                  <a:pt x="3074669" y="0"/>
                </a:lnTo>
                <a:lnTo>
                  <a:pt x="3784383" y="0"/>
                </a:lnTo>
                <a:lnTo>
                  <a:pt x="8686282" y="0"/>
                </a:lnTo>
                <a:lnTo>
                  <a:pt x="11862435" y="6857999"/>
                </a:lnTo>
                <a:lnTo>
                  <a:pt x="5896483" y="6857999"/>
                </a:lnTo>
                <a:lnTo>
                  <a:pt x="5896483" y="6858000"/>
                </a:lnTo>
                <a:lnTo>
                  <a:pt x="3074669" y="6858000"/>
                </a:lnTo>
                <a:lnTo>
                  <a:pt x="2537458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A9DC60D-FA79-4E80-93AF-37AEE2E42483}"/>
              </a:ext>
            </a:extLst>
          </p:cNvPr>
          <p:cNvSpPr txBox="1"/>
          <p:nvPr/>
        </p:nvSpPr>
        <p:spPr>
          <a:xfrm>
            <a:off x="6702306" y="0"/>
            <a:ext cx="2489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/>
              <a:t>Anjos e Demônios</a:t>
            </a:r>
          </a:p>
          <a:p>
            <a:r>
              <a:rPr lang="pt-BR" sz="2400" dirty="0"/>
              <a:t>Livro dos Espíritos</a:t>
            </a:r>
          </a:p>
        </p:txBody>
      </p:sp>
    </p:spTree>
    <p:extLst>
      <p:ext uri="{BB962C8B-B14F-4D97-AF65-F5344CB8AC3E}">
        <p14:creationId xmlns:p14="http://schemas.microsoft.com/office/powerpoint/2010/main" val="205160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magem relacionada">
            <a:extLst>
              <a:ext uri="{FF2B5EF4-FFF2-40B4-BE49-F238E27FC236}">
                <a16:creationId xmlns:a16="http://schemas.microsoft.com/office/drawing/2014/main" id="{8E809795-4721-4507-8C57-C8BFFAE12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0"/>
            <a:ext cx="5129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32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The Bizarre World of Sex and Death">
            <a:extLst>
              <a:ext uri="{FF2B5EF4-FFF2-40B4-BE49-F238E27FC236}">
                <a16:creationId xmlns:a16="http://schemas.microsoft.com/office/drawing/2014/main" id="{6C28EC73-3CFA-4151-8DCF-1EA2F926A0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2" r="8481" b="1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502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3DD5DA9E-7CC0-4115-9874-5965F9BBF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11" y="857602"/>
            <a:ext cx="7189048" cy="514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7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Resultado de imagem para miguel e lucifer">
            <a:extLst>
              <a:ext uri="{FF2B5EF4-FFF2-40B4-BE49-F238E27FC236}">
                <a16:creationId xmlns:a16="http://schemas.microsoft.com/office/drawing/2014/main" id="{5614ABE4-D85B-425D-A03A-E43AAF60C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0"/>
            <a:ext cx="490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34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Resultado de imagem para fantasia diabo e anjo crianÃ§a">
            <a:extLst>
              <a:ext uri="{FF2B5EF4-FFF2-40B4-BE49-F238E27FC236}">
                <a16:creationId xmlns:a16="http://schemas.microsoft.com/office/drawing/2014/main" id="{8D0C64EF-9800-4E38-AA9A-98D99DFD7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2" r="14042"/>
          <a:stretch/>
        </p:blipFill>
        <p:spPr bwMode="auto">
          <a:xfrm>
            <a:off x="20" y="10"/>
            <a:ext cx="457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Resultado de imagem para fantasia anjo bebÃª">
            <a:extLst>
              <a:ext uri="{FF2B5EF4-FFF2-40B4-BE49-F238E27FC236}">
                <a16:creationId xmlns:a16="http://schemas.microsoft.com/office/drawing/2014/main" id="{3A55FA40-BB9B-452E-8ED1-CEB584DE1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r="15792"/>
          <a:stretch/>
        </p:blipFill>
        <p:spPr bwMode="auto">
          <a:xfrm>
            <a:off x="4572000" y="10"/>
            <a:ext cx="457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594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Imagem relacionada">
            <a:extLst>
              <a:ext uri="{FF2B5EF4-FFF2-40B4-BE49-F238E27FC236}">
                <a16:creationId xmlns:a16="http://schemas.microsoft.com/office/drawing/2014/main" id="{2E1B3955-ADB5-4D83-A3C5-CE7AA9653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" r="2" b="38343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246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Text Box 4">
            <a:extLst>
              <a:ext uri="{FF2B5EF4-FFF2-40B4-BE49-F238E27FC236}">
                <a16:creationId xmlns:a16="http://schemas.microsoft.com/office/drawing/2014/main" id="{32737788-CDC0-4F9A-9FB5-CC0882353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1306513"/>
            <a:ext cx="8054975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00" dirty="0">
                <a:latin typeface="Arial" panose="020B0604020202020204" pitchFamily="34" charset="0"/>
              </a:rPr>
              <a:t>A hierarquia celeste, de acordo com a igreja católica, é constituída por nove ordens de anjos agrupados em disposições ternárias. </a:t>
            </a:r>
          </a:p>
          <a:p>
            <a:pPr>
              <a:spcBef>
                <a:spcPct val="50000"/>
              </a:spcBef>
            </a:pPr>
            <a:r>
              <a:rPr lang="pt-BR" altLang="pt-BR" sz="2600" dirty="0">
                <a:latin typeface="Arial" panose="020B0604020202020204" pitchFamily="34" charset="0"/>
              </a:rPr>
              <a:t>A </a:t>
            </a:r>
            <a:r>
              <a:rPr lang="pt-BR" altLang="pt-BR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primeira</a:t>
            </a:r>
            <a:r>
              <a:rPr lang="pt-BR" altLang="pt-BR" sz="2600" dirty="0">
                <a:latin typeface="Arial" panose="020B0604020202020204" pitchFamily="34" charset="0"/>
              </a:rPr>
              <a:t> é a dos Serafins, dos Querubins e dos Tronos; </a:t>
            </a:r>
          </a:p>
          <a:p>
            <a:pPr>
              <a:spcBef>
                <a:spcPct val="50000"/>
              </a:spcBef>
            </a:pPr>
            <a:r>
              <a:rPr lang="pt-BR" altLang="pt-BR" sz="2600" dirty="0">
                <a:latin typeface="Arial" panose="020B0604020202020204" pitchFamily="34" charset="0"/>
              </a:rPr>
              <a:t>A </a:t>
            </a:r>
            <a:r>
              <a:rPr lang="pt-BR" altLang="pt-BR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segunda</a:t>
            </a:r>
            <a:r>
              <a:rPr lang="pt-BR" altLang="pt-BR" sz="2600" dirty="0">
                <a:latin typeface="Arial" panose="020B0604020202020204" pitchFamily="34" charset="0"/>
              </a:rPr>
              <a:t> é a das Dominações, das Virtudes e das Potestades; </a:t>
            </a:r>
          </a:p>
          <a:p>
            <a:pPr>
              <a:spcBef>
                <a:spcPct val="50000"/>
              </a:spcBef>
            </a:pPr>
            <a:r>
              <a:rPr lang="pt-BR" altLang="pt-BR" sz="2600" dirty="0">
                <a:latin typeface="Arial" panose="020B0604020202020204" pitchFamily="34" charset="0"/>
              </a:rPr>
              <a:t>A </a:t>
            </a:r>
            <a:r>
              <a:rPr lang="pt-BR" altLang="pt-BR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terceira</a:t>
            </a:r>
            <a:r>
              <a:rPr lang="pt-BR" altLang="pt-BR" sz="2600" dirty="0">
                <a:latin typeface="Arial" panose="020B0604020202020204" pitchFamily="34" charset="0"/>
              </a:rPr>
              <a:t>, a dos Principados, dos Arcanjos e dos Anjos. </a:t>
            </a:r>
          </a:p>
          <a:p>
            <a:pPr>
              <a:spcBef>
                <a:spcPct val="50000"/>
              </a:spcBef>
            </a:pPr>
            <a:r>
              <a:rPr lang="pt-BR" altLang="pt-BR" sz="2600" dirty="0">
                <a:latin typeface="Arial" panose="020B0604020202020204" pitchFamily="34" charset="0"/>
              </a:rPr>
              <a:t>Essa doutrina foi aceita por S. Tomás e adotada por Dante no </a:t>
            </a:r>
            <a:r>
              <a:rPr lang="pt-BR" altLang="pt-BR" sz="2600" i="1" dirty="0">
                <a:latin typeface="Arial" panose="020B0604020202020204" pitchFamily="34" charset="0"/>
              </a:rPr>
              <a:t>Paraíso</a:t>
            </a:r>
            <a:r>
              <a:rPr lang="pt-BR" altLang="pt-BR" sz="2600" dirty="0"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35173" name="Text Box 5">
            <a:extLst>
              <a:ext uri="{FF2B5EF4-FFF2-40B4-BE49-F238E27FC236}">
                <a16:creationId xmlns:a16="http://schemas.microsoft.com/office/drawing/2014/main" id="{95E375F0-D81F-4DD3-9E22-0EB1E1440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063" y="128588"/>
            <a:ext cx="77549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5000"/>
              </a:spcAft>
            </a:pPr>
            <a:r>
              <a:rPr lang="pt-BR" altLang="pt-BR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Anjos e Demônios</a:t>
            </a:r>
          </a:p>
          <a:p>
            <a:pPr algn="ctr">
              <a:spcAft>
                <a:spcPct val="20000"/>
              </a:spcAft>
            </a:pPr>
            <a:r>
              <a:rPr lang="pt-BR" altLang="pt-BR" sz="2000" b="1">
                <a:latin typeface="Arial" panose="020B0604020202020204" pitchFamily="34" charset="0"/>
              </a:rPr>
              <a:t>Hierarquia dos Anjos</a:t>
            </a:r>
          </a:p>
        </p:txBody>
      </p:sp>
    </p:spTree>
    <p:extLst>
      <p:ext uri="{BB962C8B-B14F-4D97-AF65-F5344CB8AC3E}">
        <p14:creationId xmlns:p14="http://schemas.microsoft.com/office/powerpoint/2010/main" val="154911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1109698-40C6-4568-8B94-134D5EC45B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103333"/>
              </p:ext>
            </p:extLst>
          </p:nvPr>
        </p:nvGraphicFramePr>
        <p:xfrm>
          <a:off x="468789" y="238539"/>
          <a:ext cx="3467108" cy="6917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Agrupar 2">
            <a:extLst>
              <a:ext uri="{FF2B5EF4-FFF2-40B4-BE49-F238E27FC236}">
                <a16:creationId xmlns:a16="http://schemas.microsoft.com/office/drawing/2014/main" id="{17E64A03-1265-474D-8BF8-9FA0FC1FF93D}"/>
              </a:ext>
            </a:extLst>
          </p:cNvPr>
          <p:cNvGrpSpPr/>
          <p:nvPr/>
        </p:nvGrpSpPr>
        <p:grpSpPr>
          <a:xfrm>
            <a:off x="5168349" y="1704631"/>
            <a:ext cx="3418007" cy="3985449"/>
            <a:chOff x="4786812" y="1466092"/>
            <a:chExt cx="3418007" cy="3985449"/>
          </a:xfrm>
          <a:scene3d>
            <a:camera prst="orthographicFront"/>
            <a:lightRig rig="flat" dir="t"/>
          </a:scene3d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BCB24B14-8568-4C00-B39D-46DE75116901}"/>
                </a:ext>
              </a:extLst>
            </p:cNvPr>
            <p:cNvSpPr/>
            <p:nvPr/>
          </p:nvSpPr>
          <p:spPr>
            <a:xfrm>
              <a:off x="4786812" y="1466092"/>
              <a:ext cx="3418007" cy="3985449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-1455363"/>
                <a:satOff val="-83928"/>
                <a:lumOff val="8628"/>
                <a:alphaOff val="0"/>
              </a:schemeClr>
            </a:fillRef>
            <a:effectRef idx="1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FE834F65-BB76-4EFF-9426-48123CF63D57}"/>
                </a:ext>
              </a:extLst>
            </p:cNvPr>
            <p:cNvSpPr txBox="1"/>
            <p:nvPr/>
          </p:nvSpPr>
          <p:spPr>
            <a:xfrm>
              <a:off x="4886922" y="1566202"/>
              <a:ext cx="3217787" cy="378522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1" kern="1200" dirty="0"/>
                <a:t>Claro que não. Se Deus tivesse criado os “anjos” de forma diferenciada do que cria os espíritos dos seres humanos, estaria cometendo uma enorme injustiça; teria criado seres privilegiados, os anjos, que nada fizeram para merecerem receber tal título e incumbência, e teria criado os espíritos, seres de segunda classe, destinados ao sofrimento e a dor.</a:t>
              </a:r>
              <a:endParaRPr lang="en-US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489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WordArt 4">
            <a:extLst>
              <a:ext uri="{FF2B5EF4-FFF2-40B4-BE49-F238E27FC236}">
                <a16:creationId xmlns:a16="http://schemas.microsoft.com/office/drawing/2014/main" id="{B989F6FE-5CA4-4F6E-A678-DF48AF0FB8B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9750" y="620713"/>
            <a:ext cx="8064500" cy="10080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b="1" kern="10"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 Anjos segundo o Espiritismo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61037547-DBA8-4A1E-989D-F675D4432A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r>
              <a:rPr lang="pt-BR" altLang="pt-BR" dirty="0"/>
              <a:t>Há na criação seres evoluídos, em inteligência e em moralidade</a:t>
            </a:r>
          </a:p>
          <a:p>
            <a:r>
              <a:rPr lang="pt-BR" altLang="pt-BR" dirty="0"/>
              <a:t>Progrediram por esforço próprio, ao longo das reencarnações, pois foram criados “simples e ignorantes”</a:t>
            </a:r>
          </a:p>
          <a:p>
            <a:r>
              <a:rPr lang="pt-BR" altLang="pt-BR" dirty="0"/>
              <a:t> Progridem, mais ou menos rápido pelo correto uso do livre arbítrio, do esforço e do sacrifício</a:t>
            </a:r>
          </a:p>
        </p:txBody>
      </p:sp>
      <p:sp>
        <p:nvSpPr>
          <p:cNvPr id="16391" name="CaixaDeTexto 3">
            <a:extLst>
              <a:ext uri="{FF2B5EF4-FFF2-40B4-BE49-F238E27FC236}">
                <a16:creationId xmlns:a16="http://schemas.microsoft.com/office/drawing/2014/main" id="{A9FFF582-16EE-435E-85AB-F34099DF6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5589588"/>
            <a:ext cx="46434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PT" altLang="pt-BR"/>
              <a:t>Fonte: Kardec, Alan. O céu é o inferno. Cap. VIII.</a:t>
            </a:r>
            <a:endParaRPr lang="pt-BR" altLang="pt-BR"/>
          </a:p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1170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>
            <a:extLst>
              <a:ext uri="{FF2B5EF4-FFF2-40B4-BE49-F238E27FC236}">
                <a16:creationId xmlns:a16="http://schemas.microsoft.com/office/drawing/2014/main" id="{878A256E-7E66-4D92-ABD5-7DBA634AE5E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95288" y="1125538"/>
            <a:ext cx="8229600" cy="4967287"/>
          </a:xfrm>
        </p:spPr>
        <p:txBody>
          <a:bodyPr/>
          <a:lstStyle/>
          <a:p>
            <a:r>
              <a:rPr lang="pt-BR" altLang="pt-BR"/>
              <a:t>Deus não revela preferências, mas concede a todos oportunidades de progresso pela vivência de suas leis.</a:t>
            </a:r>
          </a:p>
          <a:p>
            <a:r>
              <a:rPr lang="pt-BR" altLang="pt-BR"/>
              <a:t>Os Espíritos nas primeiras fases da existência podem errar mais, porque lhes faltam conhecimento, moralidade e discernimento.</a:t>
            </a:r>
          </a:p>
          <a:p>
            <a:r>
              <a:rPr lang="pt-BR" altLang="pt-BR"/>
              <a:t>Evoluem continuamente, nos dois planos da vida até chegaram ao estado de </a:t>
            </a:r>
            <a:r>
              <a:rPr lang="pt-BR" altLang="pt-BR">
                <a:solidFill>
                  <a:schemeClr val="hlink"/>
                </a:solidFill>
              </a:rPr>
              <a:t>Espírito puro ou anjo</a:t>
            </a:r>
          </a:p>
          <a:p>
            <a:endParaRPr lang="pt-BR" altLang="pt-BR"/>
          </a:p>
        </p:txBody>
      </p:sp>
      <p:sp>
        <p:nvSpPr>
          <p:cNvPr id="59396" name="CaixaDeTexto 3">
            <a:extLst>
              <a:ext uri="{FF2B5EF4-FFF2-40B4-BE49-F238E27FC236}">
                <a16:creationId xmlns:a16="http://schemas.microsoft.com/office/drawing/2014/main" id="{249C3071-0DAD-4FD3-ACFA-AAFF61A5C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5949950"/>
            <a:ext cx="46434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PT" altLang="pt-BR"/>
              <a:t>Fonte: Kardec, Alan. O céu é o inferno. Cap. VIII.</a:t>
            </a:r>
            <a:endParaRPr lang="pt-BR" altLang="pt-BR"/>
          </a:p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7740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5C2331-5398-45B7-9AE7-2B5448A44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pt-BR" altLang="pt-BR" dirty="0"/>
          </a:p>
        </p:txBody>
      </p:sp>
      <p:sp>
        <p:nvSpPr>
          <p:cNvPr id="60420" name="AutoShape 4">
            <a:extLst>
              <a:ext uri="{FF2B5EF4-FFF2-40B4-BE49-F238E27FC236}">
                <a16:creationId xmlns:a16="http://schemas.microsoft.com/office/drawing/2014/main" id="{959916B1-7767-4846-BFD8-5519855BC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260350"/>
            <a:ext cx="7345363" cy="6048375"/>
          </a:xfrm>
          <a:prstGeom prst="foldedCorner">
            <a:avLst>
              <a:gd name="adj" fmla="val 12500"/>
            </a:avLst>
          </a:prstGeom>
          <a:noFill/>
          <a:ln w="28575" cap="rnd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0421" name="Text Box 5">
            <a:extLst>
              <a:ext uri="{FF2B5EF4-FFF2-40B4-BE49-F238E27FC236}">
                <a16:creationId xmlns:a16="http://schemas.microsoft.com/office/drawing/2014/main" id="{C7716A3E-AE74-4917-943B-4F4E8DA45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33375"/>
            <a:ext cx="7056438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pt-BR" altLang="pt-BR" sz="2800" b="1" dirty="0">
                <a:solidFill>
                  <a:schemeClr val="hlink"/>
                </a:solidFill>
              </a:rPr>
              <a:t>Espíritos puros ou anjos</a:t>
            </a:r>
            <a:r>
              <a:rPr lang="pt-BR" altLang="pt-BR" sz="2800" b="1" dirty="0"/>
              <a:t> </a:t>
            </a:r>
            <a:r>
              <a:rPr lang="pt-BR" altLang="pt-BR" sz="2800" dirty="0"/>
              <a:t>são, pois, as almas dos homens chegados ao grau de perfeição que a criatura comporta, gozando, em sua plenitude, da felicidade prometida. Antes, porém, de atingir o grau supremo, desfrutam de uma felicidade relativa ao seu adiantamento, felicidade que consiste, </a:t>
            </a:r>
            <a:r>
              <a:rPr lang="pt-BR" altLang="pt-BR" sz="2800" u="sng" dirty="0"/>
              <a:t>não na ociosidade</a:t>
            </a:r>
            <a:r>
              <a:rPr lang="pt-BR" altLang="pt-BR" sz="2800" dirty="0"/>
              <a:t>, </a:t>
            </a:r>
            <a:r>
              <a:rPr lang="pt-BR" altLang="pt-BR" sz="2800" u="sng" dirty="0"/>
              <a:t>mas nas funções</a:t>
            </a:r>
            <a:r>
              <a:rPr lang="pt-BR" altLang="pt-BR" sz="2800" dirty="0"/>
              <a:t> que apraz a Deus confiar-lhes, e por cujo desempenho se sentem felizes, visto que tais ocupações representam para eles um meio de progresso.</a:t>
            </a:r>
          </a:p>
          <a:p>
            <a:endParaRPr lang="pt-BR" altLang="pt-BR" dirty="0"/>
          </a:p>
        </p:txBody>
      </p:sp>
      <p:sp>
        <p:nvSpPr>
          <p:cNvPr id="60422" name="CaixaDeTexto 3">
            <a:extLst>
              <a:ext uri="{FF2B5EF4-FFF2-40B4-BE49-F238E27FC236}">
                <a16:creationId xmlns:a16="http://schemas.microsoft.com/office/drawing/2014/main" id="{55EE3175-CB39-479F-A761-219F502DA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5949950"/>
            <a:ext cx="46434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PT" altLang="pt-BR"/>
              <a:t>Fonte: Kardec, Alan. O céu é o inferno. Cap. VIII.</a:t>
            </a:r>
            <a:endParaRPr lang="pt-BR" altLang="pt-BR"/>
          </a:p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2876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Resultado de imagem para satanÃ¡s feiÃ§Ãµes Ã¡rabes">
            <a:extLst>
              <a:ext uri="{FF2B5EF4-FFF2-40B4-BE49-F238E27FC236}">
                <a16:creationId xmlns:a16="http://schemas.microsoft.com/office/drawing/2014/main" id="{B6CE9D7B-E2FF-4977-802A-D29695E3D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63" y="1070113"/>
            <a:ext cx="6719474" cy="504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79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Text Box 4">
            <a:extLst>
              <a:ext uri="{FF2B5EF4-FFF2-40B4-BE49-F238E27FC236}">
                <a16:creationId xmlns:a16="http://schemas.microsoft.com/office/drawing/2014/main" id="{D6AFB857-5B94-44B2-AB8A-343EB14E7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1276350"/>
            <a:ext cx="811212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800">
                <a:latin typeface="Arial" panose="020B0604020202020204" pitchFamily="34" charset="0"/>
              </a:rPr>
              <a:t>Não. Um Espírito que atingiu a perfeição não pode retrogradar e ficar numa posição de inferioridade. </a:t>
            </a:r>
          </a:p>
          <a:p>
            <a:pPr>
              <a:spcBef>
                <a:spcPct val="50000"/>
              </a:spcBef>
            </a:pPr>
            <a:r>
              <a:rPr lang="pt-BR" altLang="pt-BR" sz="2800">
                <a:latin typeface="Arial" panose="020B0604020202020204" pitchFamily="34" charset="0"/>
              </a:rPr>
              <a:t>O progresso é uma lei natural, compulsória e inexorável, que nos impulsiona sempre para frente. </a:t>
            </a:r>
          </a:p>
          <a:p>
            <a:pPr>
              <a:spcBef>
                <a:spcPct val="50000"/>
              </a:spcBef>
            </a:pPr>
            <a:r>
              <a:rPr lang="pt-BR" altLang="pt-BR" sz="2800">
                <a:latin typeface="Arial" panose="020B0604020202020204" pitchFamily="34" charset="0"/>
              </a:rPr>
              <a:t>Em </a:t>
            </a:r>
            <a:r>
              <a:rPr lang="pt-BR" altLang="pt-BR" sz="2800" i="1">
                <a:latin typeface="Arial" panose="020B0604020202020204" pitchFamily="34" charset="0"/>
              </a:rPr>
              <a:t>A Gênese</a:t>
            </a:r>
            <a:r>
              <a:rPr lang="pt-BR" altLang="pt-BR" sz="2800">
                <a:latin typeface="Arial" panose="020B0604020202020204" pitchFamily="34" charset="0"/>
              </a:rPr>
              <a:t>, Allan Kardec reporta-se ao Paraíso Perdido, em que Espíritos de outros mundos vieram reencarnar na Terra. </a:t>
            </a:r>
            <a:r>
              <a:rPr lang="pt-BR" altLang="pt-BR" sz="2800">
                <a:latin typeface="Arial" panose="020B0604020202020204" pitchFamily="34" charset="0"/>
                <a:sym typeface="Wingdings" panose="05000000000000000000" pitchFamily="2" charset="2"/>
              </a:rPr>
              <a:t> Exilados de Capela.</a:t>
            </a:r>
            <a:r>
              <a:rPr lang="pt-BR" altLang="pt-BR" sz="28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0293" name="Text Box 5">
            <a:extLst>
              <a:ext uri="{FF2B5EF4-FFF2-40B4-BE49-F238E27FC236}">
                <a16:creationId xmlns:a16="http://schemas.microsoft.com/office/drawing/2014/main" id="{1266F96F-94D8-435F-A954-E5535481B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063" y="128588"/>
            <a:ext cx="77549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5000"/>
              </a:spcAft>
            </a:pPr>
            <a:r>
              <a:rPr lang="pt-BR" altLang="pt-BR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Anjos e Demônios</a:t>
            </a:r>
          </a:p>
          <a:p>
            <a:pPr algn="ctr">
              <a:spcAft>
                <a:spcPct val="20000"/>
              </a:spcAft>
            </a:pPr>
            <a:r>
              <a:rPr lang="pt-BR" altLang="pt-BR" sz="2000" b="1">
                <a:latin typeface="Arial" panose="020B0604020202020204" pitchFamily="34" charset="0"/>
              </a:rPr>
              <a:t>Há Lógica na Doutrina dos Anjos Decaídos?</a:t>
            </a:r>
          </a:p>
        </p:txBody>
      </p:sp>
    </p:spTree>
    <p:extLst>
      <p:ext uri="{BB962C8B-B14F-4D97-AF65-F5344CB8AC3E}">
        <p14:creationId xmlns:p14="http://schemas.microsoft.com/office/powerpoint/2010/main" val="4270471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024B0E-B1FC-42C5-8381-A78AD18F3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22" y="489463"/>
            <a:ext cx="7547356" cy="561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99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Text Box 4">
            <a:extLst>
              <a:ext uri="{FF2B5EF4-FFF2-40B4-BE49-F238E27FC236}">
                <a16:creationId xmlns:a16="http://schemas.microsoft.com/office/drawing/2014/main" id="{5C2FB841-DBA8-40CE-98BD-A0B7762A5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3" y="1306513"/>
            <a:ext cx="8099425" cy="505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00">
                <a:latin typeface="Arial" panose="020B0604020202020204" pitchFamily="34" charset="0"/>
              </a:rPr>
              <a:t>Há os Espíritos bons que nos incentivam ao bem e os maus que induzem ao mal. </a:t>
            </a:r>
          </a:p>
          <a:p>
            <a:pPr>
              <a:spcBef>
                <a:spcPct val="50000"/>
              </a:spcBef>
            </a:pPr>
            <a:r>
              <a:rPr lang="pt-BR" altLang="pt-BR" sz="2600">
                <a:latin typeface="Arial" panose="020B0604020202020204" pitchFamily="34" charset="0"/>
              </a:rPr>
              <a:t>Aceitar ou não suas sugestões é um trabalho que depende de nossa vontade e de nossa perseverança. </a:t>
            </a:r>
          </a:p>
          <a:p>
            <a:pPr>
              <a:spcBef>
                <a:spcPct val="50000"/>
              </a:spcBef>
            </a:pPr>
            <a:r>
              <a:rPr lang="pt-BR" altLang="pt-BR" sz="2600">
                <a:latin typeface="Arial" panose="020B0604020202020204" pitchFamily="34" charset="0"/>
              </a:rPr>
              <a:t>Na </a:t>
            </a:r>
            <a:r>
              <a:rPr lang="pt-BR" altLang="pt-BR" sz="2600" i="1">
                <a:latin typeface="Arial" panose="020B0604020202020204" pitchFamily="34" charset="0"/>
              </a:rPr>
              <a:t>Revista Espírita</a:t>
            </a:r>
            <a:r>
              <a:rPr lang="pt-BR" altLang="pt-BR" sz="2600">
                <a:latin typeface="Arial" panose="020B0604020202020204" pitchFamily="34" charset="0"/>
              </a:rPr>
              <a:t> de 1862, Voltaire faz uma </a:t>
            </a:r>
            <a:r>
              <a:rPr lang="pt-BR" altLang="pt-BR" sz="2600" i="1">
                <a:latin typeface="Arial" panose="020B0604020202020204" pitchFamily="34" charset="0"/>
              </a:rPr>
              <a:t>mea culpa</a:t>
            </a:r>
            <a:r>
              <a:rPr lang="pt-BR" altLang="pt-BR" sz="2600">
                <a:latin typeface="Arial" panose="020B0604020202020204" pitchFamily="34" charset="0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pt-BR" altLang="pt-BR" sz="2600">
                <a:latin typeface="Arial" panose="020B0604020202020204" pitchFamily="34" charset="0"/>
              </a:rPr>
              <a:t>Conta-nos que tinha recebido toda as inspiração para ser um dos divulgadores de idéia de Deus e do Evangelho e perdeu-se por sua vaidade </a:t>
            </a:r>
            <a:r>
              <a:rPr lang="pt-BR" altLang="pt-BR" sz="2600">
                <a:latin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pt-BR" altLang="pt-BR" sz="2600">
                <a:latin typeface="Arial" panose="020B0604020202020204" pitchFamily="34" charset="0"/>
              </a:rPr>
              <a:t>ver o seu nome estampado nos anais de ciência e da filosofia terrena. </a:t>
            </a:r>
          </a:p>
        </p:txBody>
      </p:sp>
      <p:sp>
        <p:nvSpPr>
          <p:cNvPr id="142341" name="Text Box 5">
            <a:extLst>
              <a:ext uri="{FF2B5EF4-FFF2-40B4-BE49-F238E27FC236}">
                <a16:creationId xmlns:a16="http://schemas.microsoft.com/office/drawing/2014/main" id="{BEA5F8F5-8A1C-4B4C-827C-CFC2618EE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063" y="128588"/>
            <a:ext cx="77549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5000"/>
              </a:spcAft>
            </a:pPr>
            <a:r>
              <a:rPr lang="pt-BR" altLang="pt-BR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Anjos e Demônios</a:t>
            </a:r>
          </a:p>
          <a:p>
            <a:pPr algn="ctr">
              <a:spcAft>
                <a:spcPct val="20000"/>
              </a:spcAft>
            </a:pPr>
            <a:r>
              <a:rPr lang="pt-BR" altLang="pt-BR" sz="2000" b="1">
                <a:latin typeface="Arial" panose="020B0604020202020204" pitchFamily="34" charset="0"/>
              </a:rPr>
              <a:t>Influências Espirituais</a:t>
            </a:r>
          </a:p>
        </p:txBody>
      </p:sp>
    </p:spTree>
    <p:extLst>
      <p:ext uri="{BB962C8B-B14F-4D97-AF65-F5344CB8AC3E}">
        <p14:creationId xmlns:p14="http://schemas.microsoft.com/office/powerpoint/2010/main" val="2310011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Resultado de imagem para asuras hindu image">
            <a:extLst>
              <a:ext uri="{FF2B5EF4-FFF2-40B4-BE49-F238E27FC236}">
                <a16:creationId xmlns:a16="http://schemas.microsoft.com/office/drawing/2014/main" id="{F2A99731-EA20-4A31-BE73-2AE3AC98F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0" r="39496" b="-2"/>
          <a:stretch/>
        </p:blipFill>
        <p:spPr bwMode="auto">
          <a:xfrm>
            <a:off x="20" y="10"/>
            <a:ext cx="457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4" name="Picture 2" descr="Resultado de imagem para satanÃ¡s feiÃ§Ãµes Ã¡rabes">
            <a:extLst>
              <a:ext uri="{FF2B5EF4-FFF2-40B4-BE49-F238E27FC236}">
                <a16:creationId xmlns:a16="http://schemas.microsoft.com/office/drawing/2014/main" id="{C4BB5D0C-7A5D-44F7-83F1-CD1799215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r="13233"/>
          <a:stretch/>
        </p:blipFill>
        <p:spPr bwMode="auto">
          <a:xfrm>
            <a:off x="4572000" y="10"/>
            <a:ext cx="457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022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Resultado de imagem para quadros que retratam o demonio">
            <a:extLst>
              <a:ext uri="{FF2B5EF4-FFF2-40B4-BE49-F238E27FC236}">
                <a16:creationId xmlns:a16="http://schemas.microsoft.com/office/drawing/2014/main" id="{54D8C4C4-49A2-48AF-9DF7-E90857FAD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63" y="0"/>
            <a:ext cx="4967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949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3.bp.blogspot.com/-JsmvI03ORZM/UcHIi42rXEI/AAAAAAAAMrg/Lx7MmYgKjVY/s1600/arte2.jpg">
            <a:extLst>
              <a:ext uri="{FF2B5EF4-FFF2-40B4-BE49-F238E27FC236}">
                <a16:creationId xmlns:a16="http://schemas.microsoft.com/office/drawing/2014/main" id="{9F5A367B-3DC5-4B62-A97B-EBE246E33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0"/>
            <a:ext cx="4699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657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http://2.bp.blogspot.com/-PWb0lWQDi8g/Ut7vHI0GyII/AAAAAAAAJbg/gdgF0DOFk-w/s1600/incubus_04.jpg">
            <a:extLst>
              <a:ext uri="{FF2B5EF4-FFF2-40B4-BE49-F238E27FC236}">
                <a16:creationId xmlns:a16="http://schemas.microsoft.com/office/drawing/2014/main" id="{056B3929-724F-46F2-913A-8C1DED30B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71500"/>
            <a:ext cx="70580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611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A4B7BEC0-F748-4854-BD2B-F9AB5BADD1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398253"/>
              </p:ext>
            </p:extLst>
          </p:nvPr>
        </p:nvGraphicFramePr>
        <p:xfrm>
          <a:off x="628650" y="1825625"/>
          <a:ext cx="3532533" cy="465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Agrupar 3">
            <a:extLst>
              <a:ext uri="{FF2B5EF4-FFF2-40B4-BE49-F238E27FC236}">
                <a16:creationId xmlns:a16="http://schemas.microsoft.com/office/drawing/2014/main" id="{96A28A13-748C-4D11-ABDD-C269F7560AF0}"/>
              </a:ext>
            </a:extLst>
          </p:cNvPr>
          <p:cNvGrpSpPr/>
          <p:nvPr/>
        </p:nvGrpSpPr>
        <p:grpSpPr>
          <a:xfrm>
            <a:off x="5396086" y="1822450"/>
            <a:ext cx="3281633" cy="4657863"/>
            <a:chOff x="4599674" y="243716"/>
            <a:chExt cx="3281633" cy="4657863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F2794722-9D44-49B7-9F76-F70B6F993A44}"/>
                </a:ext>
              </a:extLst>
            </p:cNvPr>
            <p:cNvSpPr/>
            <p:nvPr/>
          </p:nvSpPr>
          <p:spPr>
            <a:xfrm>
              <a:off x="4599674" y="243716"/>
              <a:ext cx="3281633" cy="465468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6758543"/>
                <a:satOff val="-17419"/>
                <a:lumOff val="-11765"/>
                <a:alphaOff val="0"/>
              </a:schemeClr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tângulo: Cantos Arredondados 4">
              <a:extLst>
                <a:ext uri="{FF2B5EF4-FFF2-40B4-BE49-F238E27FC236}">
                  <a16:creationId xmlns:a16="http://schemas.microsoft.com/office/drawing/2014/main" id="{07E4D430-7412-49BD-8FD9-6B5E3B252E32}"/>
                </a:ext>
              </a:extLst>
            </p:cNvPr>
            <p:cNvSpPr txBox="1"/>
            <p:nvPr/>
          </p:nvSpPr>
          <p:spPr>
            <a:xfrm>
              <a:off x="4695791" y="439123"/>
              <a:ext cx="3089401" cy="4462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kern="1200" dirty="0"/>
                <a:t>Evidentemente que não. Se o demônio existisse, seria criação de Deus e, portanto, o mal teria sido criado por Deus  Além disso se Deus tivesse criado o demônio, teria criado um filho seu destinado ao sofrimento e ao mal eterno. Ele não o faria. Se for verdadeiro que o demônio era um “anjo rebelado”, Deus teria falhado ao criar “anjos”, e com isso não seria perfeito, e sem perfeição, Deus não existiria.</a:t>
              </a:r>
              <a:endParaRPr lang="en-US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943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E5C5777-393E-406B-8A9D-21CE32E1A4F9}"/>
              </a:ext>
            </a:extLst>
          </p:cNvPr>
          <p:cNvSpPr/>
          <p:nvPr/>
        </p:nvSpPr>
        <p:spPr>
          <a:xfrm>
            <a:off x="159026" y="200096"/>
            <a:ext cx="8825948" cy="6710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u="sng" dirty="0">
                <a:solidFill>
                  <a:srgbClr val="212529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ETIMOLOGIA (Extraído do website origem da palavra)</a:t>
            </a:r>
            <a:endParaRPr lang="pt-BR" sz="16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212529"/>
              </a:solidFill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u="sng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Satanás</a:t>
            </a:r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Vem do Latim SATANA, do Grego SATANAS, do Hebraico SATAN, “adversário, o que planeja o mal contra outro”.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000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Satã</a:t>
            </a:r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um sinônimo de mesma origem.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pt-BR" sz="2000" u="sng" dirty="0">
                <a:latin typeface="Segoe UI" panose="020B0502040204020203" pitchFamily="34" charset="0"/>
                <a:ea typeface="Times New Roman" panose="02020603050405020304" pitchFamily="18" charset="0"/>
              </a:rPr>
              <a:t>Lúcifer </a:t>
            </a:r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- Do Latim LUCIFER, “aquele que traz a luz”, de LUX, “luz”, mais FERRE, “portar, trazer”.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pt-BR" sz="2000" u="sng" dirty="0">
                <a:latin typeface="Segoe UI" panose="020B0502040204020203" pitchFamily="34" charset="0"/>
                <a:ea typeface="Times New Roman" panose="02020603050405020304" pitchFamily="18" charset="0"/>
              </a:rPr>
              <a:t>Diabo - </a:t>
            </a:r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Do L. DIABOLUS, “demônio”, do Grego DIABOLOS, literalmente “acusador, intrigante”, de DIABALLEIN, “atacar, acusar falsamente”, literalmente “lançar através”, de DIA, “através”, mais BALLEIN, “jogar, lançar, atirar”.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O significado deste verbo era “difamar”. Parece que, naquela época, esta era considerado uma atividade das mais nefandas. Agora tudo mudou.</a:t>
            </a:r>
            <a:b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</a:br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BALLEIN gerou também ′balística′, ′parábola′, por exemplo.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685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E5C5777-393E-406B-8A9D-21CE32E1A4F9}"/>
              </a:ext>
            </a:extLst>
          </p:cNvPr>
          <p:cNvSpPr/>
          <p:nvPr/>
        </p:nvSpPr>
        <p:spPr>
          <a:xfrm>
            <a:off x="159026" y="200096"/>
            <a:ext cx="8560904" cy="552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u="sng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ETIMOLOGIA (Extraído do website origem da palavra)</a:t>
            </a:r>
            <a:endParaRPr lang="pt-BR" sz="16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2000" u="sng" dirty="0">
                <a:latin typeface="Segoe UI" panose="020B0502040204020203" pitchFamily="34" charset="0"/>
                <a:ea typeface="Times New Roman" panose="02020603050405020304" pitchFamily="18" charset="0"/>
              </a:rPr>
              <a:t>Demônio </a:t>
            </a:r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- Do Latim DAEMON, “espirito”, do Grego DAIMON, “divindade, poder divino, deus de menor importância, espírito-guia, deidade tutelar (às vezes podendo incluir espíritos dos mortos)”; do Indo-Europeu DAI-MON, “provedor, aquele que divide”, de uma base DA-, “repartir, dividir”.</a:t>
            </a:r>
          </a:p>
          <a:p>
            <a:pPr algn="just"/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A conotação negativa dessa palavra se prende aos primeiros textos cristãos, onde ela era usada para designar “um deus dos pagãos, um espírito impuro”. Não eram raras apropriações desse tipo, com a finalidade de combater as antigas religiões pagãs.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L., DAEMON, “espírito”, do Grego DAIMON, “deidade tutelar, espírito que guia, divindade menor”. </a:t>
            </a:r>
            <a:b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</a:br>
            <a:r>
              <a:rPr lang="pt-BR" sz="2000" dirty="0">
                <a:latin typeface="Segoe UI" panose="020B0502040204020203" pitchFamily="34" charset="0"/>
                <a:ea typeface="Times New Roman" panose="02020603050405020304" pitchFamily="18" charset="0"/>
              </a:rPr>
              <a:t>A conotação maléfica deles foi impingida pela igreja cristã, para os gregos eles não eram nada assustadores.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82979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8" y="541116"/>
            <a:ext cx="7202776" cy="443624"/>
          </a:xfrm>
        </p:spPr>
        <p:txBody>
          <a:bodyPr>
            <a:normAutofit fontScale="90000"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ANJOS E DEMÔNIOS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2108" y="1410832"/>
            <a:ext cx="7202776" cy="3564208"/>
          </a:xfrm>
        </p:spPr>
        <p:txBody>
          <a:bodyPr>
            <a:noAutofit/>
          </a:bodyPr>
          <a:lstStyle/>
          <a:p>
            <a:pPr algn="just"/>
            <a:r>
              <a:rPr lang="pt-BR" sz="2400" i="1" dirty="0"/>
              <a:t>Mas, como ela (palavra demônio) é agora entendida num sentido exclusivo, poderia induzir em erro, dando margem à crença na existência de seres criados especialmente para o mal.</a:t>
            </a:r>
          </a:p>
          <a:p>
            <a:pPr algn="just"/>
            <a:r>
              <a:rPr lang="pt-BR" sz="2400" i="1" dirty="0"/>
              <a:t>A propósito de Satanás, é evidente que se trata da personificação do mal sob uma forma alegórica, porque não se poderia admitir um ser maligno lutando de igual para igual com a Divindade, e cuja única preocupação seria a de contrariar seus desígnios.</a:t>
            </a:r>
          </a:p>
          <a:p>
            <a:pPr algn="just"/>
            <a:r>
              <a:rPr lang="pt-BR" sz="2400" i="1" dirty="0"/>
              <a:t> Como o homem necessita de imagens e figuras para impressionar a sua imaginação, pintou os seres incorpóreos com formas materiais dotadas de atributos que lembram as suas qualidades ou os seus defeitos.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19534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Resultado de imagem para diabo auto da compadecida">
            <a:extLst>
              <a:ext uri="{FF2B5EF4-FFF2-40B4-BE49-F238E27FC236}">
                <a16:creationId xmlns:a16="http://schemas.microsoft.com/office/drawing/2014/main" id="{557A0B4B-70E6-40C1-BCAB-94CB39D6F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04" y="901148"/>
            <a:ext cx="7279861" cy="545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732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8" y="633882"/>
            <a:ext cx="7202776" cy="443624"/>
          </a:xfrm>
        </p:spPr>
        <p:txBody>
          <a:bodyPr>
            <a:normAutofit fontScale="90000"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ANJOS E DEMÔNIOS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2108" y="1592317"/>
            <a:ext cx="7202776" cy="3673365"/>
          </a:xfrm>
        </p:spPr>
        <p:txBody>
          <a:bodyPr>
            <a:noAutofit/>
          </a:bodyPr>
          <a:lstStyle/>
          <a:p>
            <a:pPr algn="just"/>
            <a:r>
              <a:rPr lang="pt-BR" sz="2400" i="1" dirty="0"/>
              <a:t>Foi assim que os antigos, querendo personificar o Tempo, deram-lhe figura de um velho com uma foice e uma ampulheta. Uma figura de jovem, nesse caso, seria um contra senso. O mesmo se deu com a suas alegorias da Fortuna, da Verdade, etc. </a:t>
            </a:r>
          </a:p>
          <a:p>
            <a:pPr algn="just"/>
            <a:r>
              <a:rPr lang="pt-BR" sz="2400" i="1" dirty="0"/>
              <a:t>Os modernos representaram os anjos, os Espíritos puros, numa figura radiosa, com asas brancas, símbolos da pureza, e Satanás com chifres, garras e atributos da bestialidade, símbolos das paixões. O vulgo, que toma as coisas ao pé da letra, viu nesses símbolos entidades reais, como outrora tinha visto Saturno na alegoria do Tempo”.</a:t>
            </a:r>
          </a:p>
        </p:txBody>
      </p:sp>
    </p:spTree>
    <p:extLst>
      <p:ext uri="{BB962C8B-B14F-4D97-AF65-F5344CB8AC3E}">
        <p14:creationId xmlns:p14="http://schemas.microsoft.com/office/powerpoint/2010/main" val="371260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Resultado de imagem para saturno tempo">
            <a:extLst>
              <a:ext uri="{FF2B5EF4-FFF2-40B4-BE49-F238E27FC236}">
                <a16:creationId xmlns:a16="http://schemas.microsoft.com/office/drawing/2014/main" id="{87EBD8B1-2020-43E2-9713-F870064CC0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346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F5F7AE-EBF3-4D33-9732-06104BD92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B0394-C4AC-48F8-9117-BAE8441A060D}" type="slidenum">
              <a:rPr lang="pt-BR" altLang="pt-BR"/>
              <a:pPr/>
              <a:t>28</a:t>
            </a:fld>
            <a:endParaRPr lang="pt-BR" altLang="pt-BR"/>
          </a:p>
        </p:txBody>
      </p:sp>
      <p:sp>
        <p:nvSpPr>
          <p:cNvPr id="22530" name="Espaço Reservado para Conteúdo 2">
            <a:extLst>
              <a:ext uri="{FF2B5EF4-FFF2-40B4-BE49-F238E27FC236}">
                <a16:creationId xmlns:a16="http://schemas.microsoft.com/office/drawing/2014/main" id="{F86D0F63-3DB4-4A39-9226-455F38CE4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972050"/>
          </a:xfrm>
        </p:spPr>
        <p:txBody>
          <a:bodyPr/>
          <a:lstStyle/>
          <a:p>
            <a:pPr marL="447675" indent="-447675" algn="ctr">
              <a:buFont typeface="Arial" panose="020B0604020202020204" pitchFamily="34" charset="0"/>
              <a:buNone/>
            </a:pPr>
            <a:r>
              <a:rPr lang="pt-BR" altLang="pt-BR" sz="2400" b="1"/>
              <a:t>Há somente a criação de seres inteligentes – nem anjos, nem demônios são entidades distintas.</a:t>
            </a:r>
          </a:p>
          <a:p>
            <a:pPr marL="447675" indent="-447675">
              <a:buFont typeface="Arial" panose="020B0604020202020204" pitchFamily="34" charset="0"/>
              <a:buNone/>
            </a:pPr>
            <a:r>
              <a:rPr lang="pt-BR" altLang="pt-BR" sz="2400"/>
              <a:t>(...) resulta que há espíritos em todos os graus de adiantamento, moral e intelectual, conforme a posição em que se acham, na imensa escala do progresso (...)</a:t>
            </a:r>
          </a:p>
          <a:p>
            <a:pPr marL="447675" indent="-447675">
              <a:buFont typeface="Arial" panose="020B0604020202020204" pitchFamily="34" charset="0"/>
              <a:buNone/>
            </a:pPr>
            <a:r>
              <a:rPr lang="pt-BR" altLang="pt-BR" sz="2400"/>
              <a:t>(...) Em todos os graus existe, portanto, ignorância e saber, bondade e maldade. Nas classes inferiores destacam-se Espíritos ainda profundamente propensos ao mal e comprazendo-se com o mal. A estes pode-se denominar demônios, pois são capazes de todos os malefícios aos ditos atribuídos. (...)</a:t>
            </a:r>
          </a:p>
          <a:p>
            <a:pPr marL="447675" indent="-447675">
              <a:buFont typeface="Arial" panose="020B0604020202020204" pitchFamily="34" charset="0"/>
              <a:buNone/>
            </a:pPr>
            <a:r>
              <a:rPr lang="pt-BR" altLang="pt-BR" sz="2400"/>
              <a:t>(...) são espíritos imperfeitos, suscetíveis de regeneração e que, colocados na base da escala, hão de nela graduar-se (...)</a:t>
            </a:r>
          </a:p>
        </p:txBody>
      </p:sp>
      <p:sp>
        <p:nvSpPr>
          <p:cNvPr id="22531" name="CaixaDeTexto 3">
            <a:extLst>
              <a:ext uri="{FF2B5EF4-FFF2-40B4-BE49-F238E27FC236}">
                <a16:creationId xmlns:a16="http://schemas.microsoft.com/office/drawing/2014/main" id="{6316DBF7-A93B-4E49-93E7-30515554B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6396038"/>
            <a:ext cx="3082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PT" altLang="pt-BR" sz="1200"/>
              <a:t>Fonte: Kardec, Alan. O céu é o inferno. Cap. IX.</a:t>
            </a:r>
            <a:endParaRPr lang="pt-BR" altLang="pt-BR" sz="1200"/>
          </a:p>
          <a:p>
            <a:endParaRPr lang="pt-BR" altLang="pt-BR" sz="1200"/>
          </a:p>
        </p:txBody>
      </p:sp>
      <p:sp>
        <p:nvSpPr>
          <p:cNvPr id="22533" name="WordArt 5">
            <a:extLst>
              <a:ext uri="{FF2B5EF4-FFF2-40B4-BE49-F238E27FC236}">
                <a16:creationId xmlns:a16="http://schemas.microsoft.com/office/drawing/2014/main" id="{860B6970-5D19-41F3-A171-DEB0984D2F6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4213" y="260350"/>
            <a:ext cx="7561262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>
                <a:ln w="952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 Demônios segundo o Espiritismo</a:t>
            </a:r>
          </a:p>
        </p:txBody>
      </p:sp>
    </p:spTree>
    <p:extLst>
      <p:ext uri="{BB962C8B-B14F-4D97-AF65-F5344CB8AC3E}">
        <p14:creationId xmlns:p14="http://schemas.microsoft.com/office/powerpoint/2010/main" val="1884560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Conteúdo 2">
            <a:extLst>
              <a:ext uri="{FF2B5EF4-FFF2-40B4-BE49-F238E27FC236}">
                <a16:creationId xmlns:a16="http://schemas.microsoft.com/office/drawing/2014/main" id="{F2FD4E51-9286-49B2-B5CA-6C4CEE08F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972050"/>
          </a:xfrm>
        </p:spPr>
        <p:txBody>
          <a:bodyPr/>
          <a:lstStyle/>
          <a:p>
            <a:pPr marL="447675" indent="-447675">
              <a:buFont typeface="Arial" panose="020B0604020202020204" pitchFamily="34" charset="0"/>
              <a:buNone/>
            </a:pPr>
            <a:r>
              <a:rPr lang="pt-BR" altLang="pt-BR" sz="2400"/>
              <a:t>(...) a palavra demônio não implica a idéia de Espírito mau, senão na sua acepção moderna, porquanto o termo </a:t>
            </a:r>
            <a:r>
              <a:rPr lang="pt-BR" altLang="pt-BR" sz="2400" i="1"/>
              <a:t>daimon</a:t>
            </a:r>
            <a:r>
              <a:rPr lang="pt-BR" altLang="pt-BR" sz="2400"/>
              <a:t>, donde ela derivou, significa gênio, inteligência e se aplicava aos seres incorpóreos, bons ou maus, indistintivamente (...)</a:t>
            </a:r>
            <a:r>
              <a:rPr lang="pt-PT" altLang="pt-BR" sz="2400"/>
              <a:t> </a:t>
            </a:r>
            <a:br>
              <a:rPr lang="pt-PT" altLang="pt-BR" sz="2400"/>
            </a:br>
            <a:r>
              <a:rPr lang="pt-PT" altLang="pt-BR" sz="2400"/>
              <a:t>					</a:t>
            </a:r>
            <a:r>
              <a:rPr lang="pt-PT" altLang="pt-BR" sz="1800"/>
              <a:t>Kardec, Alan. O livro dos espíritos.</a:t>
            </a:r>
            <a:endParaRPr lang="pt-BR" altLang="pt-BR" sz="1800"/>
          </a:p>
          <a:p>
            <a:pPr marL="447675" indent="-447675">
              <a:buFont typeface="Arial" panose="020B0604020202020204" pitchFamily="34" charset="0"/>
              <a:buNone/>
            </a:pPr>
            <a:r>
              <a:rPr lang="pt-BR" altLang="pt-BR" sz="2400"/>
              <a:t>(...) os demônios são simplesmente as almas dos maus, ainda não purificadas, mas que podem, como as outras, ascender ao mais alto cume da perfeição (...)</a:t>
            </a:r>
            <a:r>
              <a:rPr lang="pt-PT" altLang="pt-BR" sz="2400"/>
              <a:t> </a:t>
            </a:r>
            <a:br>
              <a:rPr lang="pt-PT" altLang="pt-BR" sz="2400"/>
            </a:br>
            <a:r>
              <a:rPr lang="pt-PT" altLang="pt-BR" sz="2400"/>
              <a:t>					</a:t>
            </a:r>
            <a:r>
              <a:rPr lang="pt-PT" altLang="pt-BR" sz="1800"/>
              <a:t>Kardec, Alan. O livro dos médiuns.</a:t>
            </a:r>
            <a:endParaRPr lang="pt-BR" altLang="pt-BR" sz="1800"/>
          </a:p>
          <a:p>
            <a:pPr marL="447675" indent="-447675">
              <a:buFont typeface="Arial" panose="020B0604020202020204" pitchFamily="34" charset="0"/>
              <a:buNone/>
            </a:pPr>
            <a:r>
              <a:rPr lang="pt-BR" altLang="pt-BR" sz="2400"/>
              <a:t>(...) os demônios são almas atrasadas, ainda prenhes dos vícios da humanidade (...)</a:t>
            </a:r>
            <a:r>
              <a:rPr lang="pt-PT" altLang="pt-BR" sz="2400"/>
              <a:t> </a:t>
            </a:r>
            <a:br>
              <a:rPr lang="pt-PT" altLang="pt-BR" sz="2400"/>
            </a:br>
            <a:r>
              <a:rPr lang="pt-PT" altLang="pt-BR" sz="2400"/>
              <a:t>					</a:t>
            </a:r>
            <a:r>
              <a:rPr lang="pt-PT" altLang="pt-BR" sz="1800"/>
              <a:t>Kardec, Alan. Obras póstumas.</a:t>
            </a:r>
            <a:endParaRPr lang="pt-BR" altLang="pt-BR" sz="1800"/>
          </a:p>
        </p:txBody>
      </p:sp>
    </p:spTree>
    <p:extLst>
      <p:ext uri="{BB962C8B-B14F-4D97-AF65-F5344CB8AC3E}">
        <p14:creationId xmlns:p14="http://schemas.microsoft.com/office/powerpoint/2010/main" val="14609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Resultado de imagem para diabo auto da compadecida">
            <a:extLst>
              <a:ext uri="{FF2B5EF4-FFF2-40B4-BE49-F238E27FC236}">
                <a16:creationId xmlns:a16="http://schemas.microsoft.com/office/drawing/2014/main" id="{E787B747-58CA-4BED-8FBC-D7D8FE712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53" y="1126436"/>
            <a:ext cx="7225195" cy="433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78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57606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400" b="1" i="1" dirty="0"/>
              <a:t>128) </a:t>
            </a:r>
            <a:r>
              <a:rPr lang="en-US" sz="2400" b="1" i="1" dirty="0" err="1"/>
              <a:t>Os</a:t>
            </a:r>
            <a:r>
              <a:rPr lang="en-US" sz="2400" b="1" i="1" dirty="0"/>
              <a:t> </a:t>
            </a:r>
            <a:r>
              <a:rPr lang="en-US" sz="2400" b="1" i="1" dirty="0" err="1"/>
              <a:t>seres</a:t>
            </a:r>
            <a:r>
              <a:rPr lang="en-US" sz="2400" b="1" i="1" dirty="0"/>
              <a:t> a </a:t>
            </a:r>
            <a:r>
              <a:rPr lang="en-US" sz="2400" b="1" i="1" dirty="0" err="1"/>
              <a:t>que</a:t>
            </a:r>
            <a:r>
              <a:rPr lang="en-US" sz="2400" b="1" i="1" dirty="0"/>
              <a:t> </a:t>
            </a:r>
            <a:r>
              <a:rPr lang="en-US" sz="2400" b="1" i="1" dirty="0" err="1"/>
              <a:t>chamamos</a:t>
            </a:r>
            <a:r>
              <a:rPr lang="en-US" sz="2400" b="1" i="1" dirty="0"/>
              <a:t> </a:t>
            </a:r>
            <a:r>
              <a:rPr lang="en-US" sz="2400" b="1" i="1" dirty="0" err="1"/>
              <a:t>anjos</a:t>
            </a:r>
            <a:r>
              <a:rPr lang="en-US" sz="2400" b="1" i="1" dirty="0"/>
              <a:t>, </a:t>
            </a:r>
            <a:r>
              <a:rPr lang="en-US" sz="2400" b="1" i="1" dirty="0" err="1"/>
              <a:t>arcanjos</a:t>
            </a:r>
            <a:r>
              <a:rPr lang="en-US" sz="2400" b="1" i="1" dirty="0"/>
              <a:t>, </a:t>
            </a:r>
            <a:r>
              <a:rPr lang="en-US" sz="2400" b="1" i="1" dirty="0" err="1"/>
              <a:t>serafins</a:t>
            </a:r>
            <a:r>
              <a:rPr lang="en-US" sz="2400" b="1" i="1" dirty="0"/>
              <a:t>, </a:t>
            </a:r>
            <a:r>
              <a:rPr lang="en-US" sz="2400" b="1" i="1" dirty="0" err="1"/>
              <a:t>formam</a:t>
            </a:r>
            <a:r>
              <a:rPr lang="en-US" sz="2400" b="1" i="1" dirty="0"/>
              <a:t> </a:t>
            </a:r>
            <a:r>
              <a:rPr lang="en-US" sz="2400" b="1" i="1" dirty="0" err="1"/>
              <a:t>uma</a:t>
            </a:r>
            <a:r>
              <a:rPr lang="en-US" sz="2400" b="1" i="1" dirty="0"/>
              <a:t> </a:t>
            </a:r>
            <a:r>
              <a:rPr lang="en-US" sz="2400" b="1" i="1" dirty="0" err="1"/>
              <a:t>categoria</a:t>
            </a:r>
            <a:r>
              <a:rPr lang="en-US" sz="2400" b="1" i="1" dirty="0"/>
              <a:t> especial, de </a:t>
            </a:r>
            <a:r>
              <a:rPr lang="en-US" sz="2400" b="1" i="1" dirty="0" err="1"/>
              <a:t>natureza</a:t>
            </a:r>
            <a:r>
              <a:rPr lang="en-US" sz="2400" b="1" i="1" dirty="0"/>
              <a:t> </a:t>
            </a:r>
            <a:r>
              <a:rPr lang="en-US" sz="2400" b="1" i="1" dirty="0" err="1"/>
              <a:t>diferente</a:t>
            </a:r>
            <a:r>
              <a:rPr lang="en-US" sz="2400" b="1" i="1" dirty="0"/>
              <a:t> da dos outros </a:t>
            </a:r>
            <a:r>
              <a:rPr lang="en-US" sz="2400" b="1" i="1" dirty="0" err="1"/>
              <a:t>Espíritos</a:t>
            </a:r>
            <a:r>
              <a:rPr lang="en-US" sz="2400" b="1" i="1" dirty="0"/>
              <a:t>? </a:t>
            </a:r>
            <a:endParaRPr lang="en-US" sz="2400" b="1" dirty="0"/>
          </a:p>
          <a:p>
            <a:pPr marL="0" indent="0" algn="just">
              <a:buNone/>
            </a:pPr>
            <a:r>
              <a:rPr lang="en-US" sz="2400" dirty="0"/>
              <a:t>“</a:t>
            </a:r>
            <a:r>
              <a:rPr lang="en-US" sz="2400" dirty="0" err="1"/>
              <a:t>Não</a:t>
            </a:r>
            <a:r>
              <a:rPr lang="en-US" sz="2400" dirty="0"/>
              <a:t>; </a:t>
            </a:r>
            <a:r>
              <a:rPr lang="en-US" sz="2400" dirty="0" err="1"/>
              <a:t>são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Espíritos</a:t>
            </a:r>
            <a:r>
              <a:rPr lang="en-US" sz="2400" dirty="0"/>
              <a:t> </a:t>
            </a:r>
            <a:r>
              <a:rPr lang="en-US" sz="2400" dirty="0" err="1"/>
              <a:t>puros</a:t>
            </a:r>
            <a:r>
              <a:rPr lang="en-US" sz="2400" dirty="0"/>
              <a:t>: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acham</a:t>
            </a:r>
            <a:r>
              <a:rPr lang="en-US" sz="2400" dirty="0"/>
              <a:t> no </a:t>
            </a:r>
            <a:r>
              <a:rPr lang="en-US" sz="2400" dirty="0" err="1"/>
              <a:t>mais</a:t>
            </a:r>
            <a:r>
              <a:rPr lang="en-US" sz="2400" dirty="0"/>
              <a:t> alto </a:t>
            </a:r>
            <a:r>
              <a:rPr lang="en-US" sz="2400" dirty="0" err="1"/>
              <a:t>grau</a:t>
            </a:r>
            <a:r>
              <a:rPr lang="en-US" sz="2400" dirty="0"/>
              <a:t> da </a:t>
            </a:r>
            <a:r>
              <a:rPr lang="en-US" sz="2400" dirty="0" err="1"/>
              <a:t>escala</a:t>
            </a:r>
            <a:r>
              <a:rPr lang="en-US" sz="2400" dirty="0"/>
              <a:t> e </a:t>
            </a:r>
            <a:r>
              <a:rPr lang="en-US" sz="2400" dirty="0" err="1"/>
              <a:t>reúnem</a:t>
            </a:r>
            <a:r>
              <a:rPr lang="en-US" sz="2400" dirty="0"/>
              <a:t> </a:t>
            </a:r>
            <a:r>
              <a:rPr lang="en-US" sz="2400" dirty="0" err="1"/>
              <a:t>todas</a:t>
            </a:r>
            <a:r>
              <a:rPr lang="en-US" sz="2400" dirty="0"/>
              <a:t> as </a:t>
            </a:r>
            <a:r>
              <a:rPr lang="en-US" sz="2400" dirty="0" err="1"/>
              <a:t>perfeições</a:t>
            </a:r>
            <a:r>
              <a:rPr lang="en-US" sz="2400" dirty="0"/>
              <a:t>.” </a:t>
            </a:r>
          </a:p>
          <a:p>
            <a:pPr marL="400050" lvl="1" indent="0" algn="just">
              <a:buNone/>
            </a:pPr>
            <a:r>
              <a:rPr lang="en-US" sz="2400" dirty="0"/>
              <a:t>A </a:t>
            </a:r>
            <a:r>
              <a:rPr lang="en-US" sz="2400" dirty="0" err="1"/>
              <a:t>palavra</a:t>
            </a:r>
            <a:r>
              <a:rPr lang="en-US" sz="2400" dirty="0"/>
              <a:t> </a:t>
            </a:r>
            <a:r>
              <a:rPr lang="en-US" sz="2400" i="1" dirty="0" err="1"/>
              <a:t>anjo</a:t>
            </a:r>
            <a:r>
              <a:rPr lang="en-US" sz="2400" i="1" dirty="0"/>
              <a:t> </a:t>
            </a:r>
            <a:r>
              <a:rPr lang="en-US" sz="2400" dirty="0" err="1"/>
              <a:t>desperta</a:t>
            </a:r>
            <a:r>
              <a:rPr lang="en-US" sz="2400" dirty="0"/>
              <a:t> </a:t>
            </a:r>
            <a:r>
              <a:rPr lang="en-US" sz="2400" dirty="0" err="1"/>
              <a:t>geralmente</a:t>
            </a:r>
            <a:r>
              <a:rPr lang="en-US" sz="2400" dirty="0"/>
              <a:t> a </a:t>
            </a:r>
            <a:r>
              <a:rPr lang="en-US" sz="2400" dirty="0" err="1"/>
              <a:t>ideia</a:t>
            </a:r>
            <a:r>
              <a:rPr lang="en-US" sz="2400" dirty="0"/>
              <a:t> de </a:t>
            </a:r>
            <a:r>
              <a:rPr lang="en-US" sz="2400" dirty="0" err="1"/>
              <a:t>perfeição</a:t>
            </a:r>
            <a:r>
              <a:rPr lang="en-US" sz="2400" dirty="0"/>
              <a:t> moral. </a:t>
            </a:r>
            <a:r>
              <a:rPr lang="en-US" sz="2400" dirty="0" err="1"/>
              <a:t>Entretan</a:t>
            </a:r>
            <a:r>
              <a:rPr lang="en-US" sz="2400" dirty="0"/>
              <a:t>- to, </a:t>
            </a:r>
            <a:r>
              <a:rPr lang="en-US" sz="2400" dirty="0" err="1"/>
              <a:t>ela</a:t>
            </a:r>
            <a:r>
              <a:rPr lang="en-US" sz="2400" dirty="0"/>
              <a:t> se </a:t>
            </a:r>
            <a:r>
              <a:rPr lang="en-US" sz="2400" dirty="0" err="1"/>
              <a:t>aplica</a:t>
            </a:r>
            <a:r>
              <a:rPr lang="en-US" sz="2400" dirty="0"/>
              <a:t> </a:t>
            </a:r>
            <a:r>
              <a:rPr lang="en-US" sz="2400" dirty="0" err="1"/>
              <a:t>muitas</a:t>
            </a:r>
            <a:r>
              <a:rPr lang="en-US" sz="2400" dirty="0"/>
              <a:t> </a:t>
            </a:r>
            <a:r>
              <a:rPr lang="en-US" sz="2400" dirty="0" err="1"/>
              <a:t>vezes</a:t>
            </a:r>
            <a:r>
              <a:rPr lang="en-US" sz="2400" dirty="0"/>
              <a:t> à </a:t>
            </a:r>
            <a:r>
              <a:rPr lang="en-US" sz="2400" dirty="0" err="1"/>
              <a:t>designação</a:t>
            </a:r>
            <a:r>
              <a:rPr lang="en-US" sz="2400" dirty="0"/>
              <a:t> de </a:t>
            </a:r>
            <a:r>
              <a:rPr lang="en-US" sz="2400" dirty="0" err="1"/>
              <a:t>todos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seres</a:t>
            </a:r>
            <a:r>
              <a:rPr lang="en-US" sz="2400" dirty="0"/>
              <a:t>, </a:t>
            </a:r>
            <a:r>
              <a:rPr lang="en-US" sz="2400" dirty="0" err="1"/>
              <a:t>bons</a:t>
            </a:r>
            <a:r>
              <a:rPr lang="en-US" sz="2400" dirty="0"/>
              <a:t> e </a:t>
            </a:r>
            <a:r>
              <a:rPr lang="en-US" sz="2400" dirty="0" err="1"/>
              <a:t>maus</a:t>
            </a:r>
            <a:r>
              <a:rPr lang="en-US" sz="2400" dirty="0"/>
              <a:t>,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estão</a:t>
            </a:r>
            <a:r>
              <a:rPr lang="en-US" sz="2400" dirty="0"/>
              <a:t> </a:t>
            </a:r>
            <a:r>
              <a:rPr lang="en-US" sz="2400" dirty="0" err="1"/>
              <a:t>fora</a:t>
            </a:r>
            <a:r>
              <a:rPr lang="en-US" sz="2400" dirty="0"/>
              <a:t> da </a:t>
            </a:r>
            <a:r>
              <a:rPr lang="en-US" sz="2400" dirty="0" err="1"/>
              <a:t>humanidade</a:t>
            </a:r>
            <a:r>
              <a:rPr lang="en-US" sz="2400" dirty="0"/>
              <a:t>. </a:t>
            </a:r>
            <a:r>
              <a:rPr lang="en-US" sz="2400" dirty="0" err="1"/>
              <a:t>Diz</a:t>
            </a:r>
            <a:r>
              <a:rPr lang="en-US" sz="2400" dirty="0"/>
              <a:t>-se: o </a:t>
            </a:r>
            <a:r>
              <a:rPr lang="en-US" sz="2400" dirty="0" err="1"/>
              <a:t>anjo</a:t>
            </a:r>
            <a:r>
              <a:rPr lang="en-US" sz="2400" dirty="0"/>
              <a:t> </a:t>
            </a:r>
            <a:r>
              <a:rPr lang="en-US" sz="2400" dirty="0" err="1"/>
              <a:t>bom</a:t>
            </a:r>
            <a:r>
              <a:rPr lang="en-US" sz="2400" dirty="0"/>
              <a:t> e o </a:t>
            </a:r>
            <a:r>
              <a:rPr lang="en-US" sz="2400" dirty="0" err="1"/>
              <a:t>anjo</a:t>
            </a:r>
            <a:r>
              <a:rPr lang="en-US" sz="2400" dirty="0"/>
              <a:t> </a:t>
            </a:r>
            <a:r>
              <a:rPr lang="en-US" sz="2400" dirty="0" err="1"/>
              <a:t>mau</a:t>
            </a:r>
            <a:r>
              <a:rPr lang="en-US" sz="2400" dirty="0"/>
              <a:t>; o </a:t>
            </a:r>
            <a:r>
              <a:rPr lang="en-US" sz="2400" dirty="0" err="1"/>
              <a:t>anjo</a:t>
            </a:r>
            <a:r>
              <a:rPr lang="en-US" sz="2400" dirty="0"/>
              <a:t> de </a:t>
            </a:r>
            <a:r>
              <a:rPr lang="en-US" sz="2400" dirty="0" err="1"/>
              <a:t>luz</a:t>
            </a:r>
            <a:r>
              <a:rPr lang="en-US" sz="2400" dirty="0"/>
              <a:t> e o </a:t>
            </a:r>
            <a:r>
              <a:rPr lang="en-US" sz="2400" dirty="0" err="1"/>
              <a:t>anjo</a:t>
            </a:r>
            <a:r>
              <a:rPr lang="en-US" sz="2400" dirty="0"/>
              <a:t> das </a:t>
            </a:r>
            <a:r>
              <a:rPr lang="en-US" sz="2400" dirty="0" err="1"/>
              <a:t>trevas</a:t>
            </a:r>
            <a:r>
              <a:rPr lang="en-US" sz="2400" dirty="0"/>
              <a:t>. </a:t>
            </a:r>
            <a:r>
              <a:rPr lang="en-US" sz="2400" dirty="0" err="1"/>
              <a:t>Neste</a:t>
            </a:r>
            <a:r>
              <a:rPr lang="en-US" sz="2400" dirty="0"/>
              <a:t> </a:t>
            </a:r>
            <a:r>
              <a:rPr lang="en-US" sz="2400" dirty="0" err="1"/>
              <a:t>caso</a:t>
            </a:r>
            <a:r>
              <a:rPr lang="en-US" sz="2400" dirty="0"/>
              <a:t>, o </a:t>
            </a:r>
            <a:r>
              <a:rPr lang="en-US" sz="2400" dirty="0" err="1"/>
              <a:t>termo</a:t>
            </a:r>
            <a:r>
              <a:rPr lang="en-US" sz="2400" dirty="0"/>
              <a:t> é </a:t>
            </a:r>
            <a:r>
              <a:rPr lang="en-US" sz="2400" dirty="0" err="1"/>
              <a:t>sinônimo</a:t>
            </a:r>
            <a:r>
              <a:rPr lang="en-US" sz="2400" dirty="0"/>
              <a:t> de </a:t>
            </a:r>
            <a:r>
              <a:rPr lang="en-US" sz="2400" i="1" dirty="0" err="1"/>
              <a:t>Espírito</a:t>
            </a:r>
            <a:r>
              <a:rPr lang="en-US" sz="2400" i="1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de </a:t>
            </a:r>
            <a:r>
              <a:rPr lang="en-US" sz="2400" i="1" dirty="0" err="1"/>
              <a:t>gênio</a:t>
            </a:r>
            <a:r>
              <a:rPr lang="en-US" sz="2400" dirty="0"/>
              <a:t>. </a:t>
            </a:r>
            <a:r>
              <a:rPr lang="en-US" sz="2400" dirty="0" err="1"/>
              <a:t>Tomamo</a:t>
            </a:r>
            <a:r>
              <a:rPr lang="en-US" sz="2400" dirty="0"/>
              <a:t>-lo </a:t>
            </a:r>
            <a:r>
              <a:rPr lang="en-US" sz="2400" dirty="0" err="1"/>
              <a:t>aqui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sua</a:t>
            </a:r>
            <a:r>
              <a:rPr lang="en-US" sz="2400" dirty="0"/>
              <a:t> </a:t>
            </a:r>
            <a:r>
              <a:rPr lang="en-US" sz="2400" dirty="0" err="1"/>
              <a:t>melhor</a:t>
            </a:r>
            <a:r>
              <a:rPr lang="en-US" sz="2400" dirty="0"/>
              <a:t> </a:t>
            </a:r>
            <a:r>
              <a:rPr lang="en-US" sz="2400" dirty="0" err="1"/>
              <a:t>acepção</a:t>
            </a:r>
            <a:r>
              <a:rPr lang="en-US" sz="2400" dirty="0"/>
              <a:t>. </a:t>
            </a:r>
            <a:endParaRPr lang="bg-BG" sz="2400" dirty="0"/>
          </a:p>
          <a:p>
            <a:pPr marL="400050" lvl="1" indent="0" algn="just">
              <a:buNone/>
            </a:pPr>
            <a:endParaRPr lang="en-US" sz="1200" dirty="0"/>
          </a:p>
          <a:p>
            <a:pPr marL="0" indent="0" algn="just">
              <a:buNone/>
            </a:pPr>
            <a:r>
              <a:rPr lang="bg-BG" sz="2400" b="1" i="1" dirty="0"/>
              <a:t>129) </a:t>
            </a:r>
            <a:r>
              <a:rPr lang="en-US" sz="2400" b="1" i="1" dirty="0" err="1"/>
              <a:t>Os</a:t>
            </a:r>
            <a:r>
              <a:rPr lang="en-US" sz="2400" b="1" i="1" dirty="0"/>
              <a:t> </a:t>
            </a:r>
            <a:r>
              <a:rPr lang="en-US" sz="2400" b="1" i="1" dirty="0" err="1"/>
              <a:t>anjos</a:t>
            </a:r>
            <a:r>
              <a:rPr lang="en-US" sz="2400" b="1" i="1" dirty="0"/>
              <a:t> </a:t>
            </a:r>
            <a:r>
              <a:rPr lang="en-US" sz="2400" b="1" i="1" dirty="0" err="1"/>
              <a:t>hão</a:t>
            </a:r>
            <a:r>
              <a:rPr lang="en-US" sz="2400" b="1" i="1" dirty="0"/>
              <a:t> </a:t>
            </a:r>
            <a:r>
              <a:rPr lang="en-US" sz="2400" b="1" i="1" dirty="0" err="1"/>
              <a:t>percorrido</a:t>
            </a:r>
            <a:r>
              <a:rPr lang="en-US" sz="2400" b="1" i="1" dirty="0"/>
              <a:t> </a:t>
            </a:r>
            <a:r>
              <a:rPr lang="en-US" sz="2400" b="1" i="1" dirty="0" err="1"/>
              <a:t>todos</a:t>
            </a:r>
            <a:r>
              <a:rPr lang="en-US" sz="2400" b="1" i="1" dirty="0"/>
              <a:t> </a:t>
            </a:r>
            <a:r>
              <a:rPr lang="en-US" sz="2400" b="1" i="1" dirty="0" err="1"/>
              <a:t>os</a:t>
            </a:r>
            <a:r>
              <a:rPr lang="en-US" sz="2400" b="1" i="1" dirty="0"/>
              <a:t> </a:t>
            </a:r>
            <a:r>
              <a:rPr lang="en-US" sz="2400" b="1" i="1" dirty="0" err="1"/>
              <a:t>graus</a:t>
            </a:r>
            <a:r>
              <a:rPr lang="en-US" sz="2400" b="1" i="1" dirty="0"/>
              <a:t> da </a:t>
            </a:r>
            <a:r>
              <a:rPr lang="en-US" sz="2400" b="1" i="1" dirty="0" err="1"/>
              <a:t>escala</a:t>
            </a:r>
            <a:r>
              <a:rPr lang="en-US" sz="2400" b="1" i="1" dirty="0"/>
              <a:t>? </a:t>
            </a:r>
            <a:endParaRPr lang="en-US" sz="2400" b="1" dirty="0"/>
          </a:p>
          <a:p>
            <a:pPr marL="0" indent="0" algn="just">
              <a:buNone/>
            </a:pPr>
            <a:r>
              <a:rPr lang="en-US" sz="2400" dirty="0"/>
              <a:t>“</a:t>
            </a:r>
            <a:r>
              <a:rPr lang="en-US" sz="2400" dirty="0" err="1"/>
              <a:t>Percorreram</a:t>
            </a:r>
            <a:r>
              <a:rPr lang="en-US" sz="2400" dirty="0"/>
              <a:t> </a:t>
            </a:r>
            <a:r>
              <a:rPr lang="en-US" sz="2400" dirty="0" err="1"/>
              <a:t>todos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graus</a:t>
            </a:r>
            <a:r>
              <a:rPr lang="en-US" sz="2400" dirty="0"/>
              <a:t>, mas do </a:t>
            </a:r>
            <a:r>
              <a:rPr lang="en-US" sz="2400" dirty="0" err="1"/>
              <a:t>modo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havemos</a:t>
            </a:r>
            <a:r>
              <a:rPr lang="en-US" sz="2400" dirty="0"/>
              <a:t> </a:t>
            </a:r>
            <a:r>
              <a:rPr lang="en-US" sz="2400" dirty="0" err="1"/>
              <a:t>dito</a:t>
            </a:r>
            <a:r>
              <a:rPr lang="en-US" sz="2400" dirty="0"/>
              <a:t>: </a:t>
            </a:r>
            <a:r>
              <a:rPr lang="en-US" sz="2400" dirty="0" err="1"/>
              <a:t>uns</a:t>
            </a:r>
            <a:r>
              <a:rPr lang="en-US" sz="2400" dirty="0"/>
              <a:t>, </a:t>
            </a:r>
            <a:r>
              <a:rPr lang="en-US" sz="2400" dirty="0" err="1"/>
              <a:t>aceitando</a:t>
            </a:r>
            <a:r>
              <a:rPr lang="en-US" sz="2400" dirty="0"/>
              <a:t> </a:t>
            </a:r>
            <a:r>
              <a:rPr lang="en-US" sz="2400" dirty="0" err="1"/>
              <a:t>sem</a:t>
            </a:r>
            <a:r>
              <a:rPr lang="en-US" sz="2400" dirty="0"/>
              <a:t> </a:t>
            </a:r>
            <a:r>
              <a:rPr lang="en-US" sz="2400" dirty="0" err="1"/>
              <a:t>murmurar</a:t>
            </a:r>
            <a:r>
              <a:rPr lang="en-US" sz="2400" dirty="0"/>
              <a:t> </a:t>
            </a:r>
            <a:r>
              <a:rPr lang="en-US" sz="2400" dirty="0" err="1"/>
              <a:t>suas</a:t>
            </a:r>
            <a:r>
              <a:rPr lang="en-US" sz="2400" dirty="0"/>
              <a:t> </a:t>
            </a:r>
            <a:r>
              <a:rPr lang="en-US" sz="2400" dirty="0" err="1"/>
              <a:t>missões</a:t>
            </a:r>
            <a:r>
              <a:rPr lang="en-US" sz="2400" dirty="0"/>
              <a:t>, </a:t>
            </a:r>
            <a:r>
              <a:rPr lang="en-US" sz="2400" dirty="0" err="1"/>
              <a:t>chegaram</a:t>
            </a:r>
            <a:r>
              <a:rPr lang="en-US" sz="2400" dirty="0"/>
              <a:t> </a:t>
            </a:r>
            <a:r>
              <a:rPr lang="en-US" sz="2400" dirty="0" err="1"/>
              <a:t>depressa</a:t>
            </a:r>
            <a:r>
              <a:rPr lang="en-US" sz="2400" dirty="0"/>
              <a:t>; outros, </a:t>
            </a:r>
            <a:r>
              <a:rPr lang="en-US" sz="2400" dirty="0" err="1"/>
              <a:t>gastaram</a:t>
            </a:r>
            <a:r>
              <a:rPr lang="en-US" sz="2400" dirty="0"/>
              <a:t>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menos</a:t>
            </a:r>
            <a:r>
              <a:rPr lang="en-US" sz="2400" dirty="0"/>
              <a:t> tempo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chegar</a:t>
            </a:r>
            <a:r>
              <a:rPr lang="en-US" sz="2400" dirty="0"/>
              <a:t> à </a:t>
            </a:r>
            <a:r>
              <a:rPr lang="en-US" sz="2400" dirty="0" err="1"/>
              <a:t>perfeição</a:t>
            </a:r>
            <a:r>
              <a:rPr lang="en-US" sz="2400" dirty="0"/>
              <a:t>.” </a:t>
            </a:r>
          </a:p>
          <a:p>
            <a:pPr algn="just">
              <a:buFontTx/>
              <a:buChar char="•"/>
            </a:pPr>
            <a:endParaRPr lang="en-US" sz="2400" b="1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251520" y="26064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bg-BG" sz="2800" b="1" u="sng" dirty="0"/>
              <a:t>Anjos e demônios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2317577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57606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bg-BG" sz="2400" b="1" i="1" dirty="0"/>
              <a:t>130) </a:t>
            </a:r>
            <a:r>
              <a:rPr lang="en-US" sz="2400" b="1" i="1" dirty="0" err="1"/>
              <a:t>Sendo</a:t>
            </a:r>
            <a:r>
              <a:rPr lang="en-US" sz="2400" b="1" i="1" dirty="0"/>
              <a:t> </a:t>
            </a:r>
            <a:r>
              <a:rPr lang="en-US" sz="2400" b="1" i="1" dirty="0" err="1"/>
              <a:t>errônea</a:t>
            </a:r>
            <a:r>
              <a:rPr lang="en-US" sz="2400" b="1" i="1" dirty="0"/>
              <a:t> a </a:t>
            </a:r>
            <a:r>
              <a:rPr lang="en-US" sz="2400" b="1" i="1" dirty="0" err="1"/>
              <a:t>opinião</a:t>
            </a:r>
            <a:r>
              <a:rPr lang="en-US" sz="2400" b="1" i="1" dirty="0"/>
              <a:t> dos </a:t>
            </a:r>
            <a:r>
              <a:rPr lang="en-US" sz="2400" b="1" i="1" dirty="0" err="1"/>
              <a:t>que</a:t>
            </a:r>
            <a:r>
              <a:rPr lang="en-US" sz="2400" b="1" i="1" dirty="0"/>
              <a:t> </a:t>
            </a:r>
            <a:r>
              <a:rPr lang="en-US" sz="2400" b="1" i="1" dirty="0" err="1"/>
              <a:t>admitem</a:t>
            </a:r>
            <a:r>
              <a:rPr lang="en-US" sz="2400" b="1" i="1" dirty="0"/>
              <a:t> a </a:t>
            </a:r>
            <a:r>
              <a:rPr lang="en-US" sz="2400" b="1" i="1" dirty="0" err="1"/>
              <a:t>existência</a:t>
            </a:r>
            <a:r>
              <a:rPr lang="en-US" sz="2400" b="1" i="1" dirty="0"/>
              <a:t> de </a:t>
            </a:r>
            <a:r>
              <a:rPr lang="en-US" sz="2400" b="1" i="1" dirty="0" err="1"/>
              <a:t>seres</a:t>
            </a:r>
            <a:r>
              <a:rPr lang="en-US" sz="2400" b="1" i="1" dirty="0"/>
              <a:t> </a:t>
            </a:r>
            <a:r>
              <a:rPr lang="en-US" sz="2400" b="1" i="1" dirty="0" err="1"/>
              <a:t>cria</a:t>
            </a:r>
            <a:r>
              <a:rPr lang="en-US" sz="2400" b="1" i="1" dirty="0"/>
              <a:t>- dos </a:t>
            </a:r>
            <a:r>
              <a:rPr lang="en-US" sz="2400" b="1" i="1" dirty="0" err="1"/>
              <a:t>perfeitos</a:t>
            </a:r>
            <a:r>
              <a:rPr lang="en-US" sz="2400" b="1" i="1" dirty="0"/>
              <a:t> e </a:t>
            </a:r>
            <a:r>
              <a:rPr lang="en-US" sz="2400" b="1" i="1" dirty="0" err="1"/>
              <a:t>superiores</a:t>
            </a:r>
            <a:r>
              <a:rPr lang="en-US" sz="2400" b="1" i="1" dirty="0"/>
              <a:t> a </a:t>
            </a:r>
            <a:r>
              <a:rPr lang="en-US" sz="2400" b="1" i="1" dirty="0" err="1"/>
              <a:t>todas</a:t>
            </a:r>
            <a:r>
              <a:rPr lang="en-US" sz="2400" b="1" i="1" dirty="0"/>
              <a:t> as </a:t>
            </a:r>
            <a:r>
              <a:rPr lang="en-US" sz="2400" b="1" i="1" dirty="0" err="1"/>
              <a:t>outras</a:t>
            </a:r>
            <a:r>
              <a:rPr lang="en-US" sz="2400" b="1" i="1" dirty="0"/>
              <a:t> </a:t>
            </a:r>
            <a:r>
              <a:rPr lang="en-US" sz="2400" b="1" i="1" dirty="0" err="1"/>
              <a:t>criaturas</a:t>
            </a:r>
            <a:r>
              <a:rPr lang="en-US" sz="2400" b="1" i="1" dirty="0"/>
              <a:t>, </a:t>
            </a:r>
            <a:r>
              <a:rPr lang="en-US" sz="2400" b="1" i="1" dirty="0" err="1"/>
              <a:t>como</a:t>
            </a:r>
            <a:r>
              <a:rPr lang="en-US" sz="2400" b="1" i="1" dirty="0"/>
              <a:t> se </a:t>
            </a:r>
            <a:r>
              <a:rPr lang="en-US" sz="2400" b="1" i="1" dirty="0" err="1"/>
              <a:t>explica</a:t>
            </a:r>
            <a:r>
              <a:rPr lang="en-US" sz="2400" b="1" i="1" dirty="0"/>
              <a:t> </a:t>
            </a:r>
            <a:r>
              <a:rPr lang="en-US" sz="2400" b="1" i="1" dirty="0" err="1"/>
              <a:t>que</a:t>
            </a:r>
            <a:r>
              <a:rPr lang="en-US" sz="2400" b="1" i="1" dirty="0"/>
              <a:t> </a:t>
            </a:r>
            <a:r>
              <a:rPr lang="en-US" sz="2400" b="1" i="1" dirty="0" err="1"/>
              <a:t>essa</a:t>
            </a:r>
            <a:r>
              <a:rPr lang="en-US" sz="2400" b="1" i="1" dirty="0"/>
              <a:t> </a:t>
            </a:r>
            <a:r>
              <a:rPr lang="en-US" sz="2400" b="1" i="1" dirty="0" err="1"/>
              <a:t>crença</a:t>
            </a:r>
            <a:r>
              <a:rPr lang="en-US" sz="2400" b="1" i="1" dirty="0"/>
              <a:t> </a:t>
            </a:r>
            <a:r>
              <a:rPr lang="en-US" sz="2400" b="1" i="1" dirty="0" err="1"/>
              <a:t>esteja</a:t>
            </a:r>
            <a:r>
              <a:rPr lang="en-US" sz="2400" b="1" i="1" dirty="0"/>
              <a:t> </a:t>
            </a:r>
            <a:r>
              <a:rPr lang="en-US" sz="2400" b="1" i="1" dirty="0" err="1"/>
              <a:t>na</a:t>
            </a:r>
            <a:r>
              <a:rPr lang="en-US" sz="2400" b="1" i="1" dirty="0"/>
              <a:t> </a:t>
            </a:r>
            <a:r>
              <a:rPr lang="en-US" sz="2400" b="1" i="1" dirty="0" err="1"/>
              <a:t>tradição</a:t>
            </a:r>
            <a:r>
              <a:rPr lang="en-US" sz="2400" b="1" i="1" dirty="0"/>
              <a:t> de </a:t>
            </a:r>
            <a:r>
              <a:rPr lang="en-US" sz="2400" b="1" i="1" dirty="0" err="1"/>
              <a:t>quase</a:t>
            </a:r>
            <a:r>
              <a:rPr lang="en-US" sz="2400" b="1" i="1" dirty="0"/>
              <a:t> </a:t>
            </a:r>
            <a:r>
              <a:rPr lang="en-US" sz="2400" b="1" i="1" dirty="0" err="1"/>
              <a:t>todos</a:t>
            </a:r>
            <a:r>
              <a:rPr lang="en-US" sz="2400" b="1" i="1" dirty="0"/>
              <a:t> </a:t>
            </a:r>
            <a:r>
              <a:rPr lang="en-US" sz="2400" b="1" i="1" dirty="0" err="1"/>
              <a:t>os</a:t>
            </a:r>
            <a:r>
              <a:rPr lang="en-US" sz="2400" b="1" i="1" dirty="0"/>
              <a:t> </a:t>
            </a:r>
            <a:r>
              <a:rPr lang="en-US" sz="2400" b="1" i="1" dirty="0" err="1"/>
              <a:t>povos</a:t>
            </a:r>
            <a:r>
              <a:rPr lang="en-US" sz="2400" b="1" i="1" dirty="0"/>
              <a:t>? </a:t>
            </a:r>
            <a:endParaRPr lang="en-US" sz="2400" b="1" dirty="0"/>
          </a:p>
          <a:p>
            <a:pPr marL="0" indent="0" algn="just">
              <a:buNone/>
            </a:pPr>
            <a:r>
              <a:rPr lang="en-US" sz="2400" dirty="0"/>
              <a:t>“</a:t>
            </a:r>
            <a:r>
              <a:rPr lang="bg-BG" sz="2400" dirty="0"/>
              <a:t>F</a:t>
            </a:r>
            <a:r>
              <a:rPr lang="en-US" sz="2400" dirty="0" err="1"/>
              <a:t>ica</a:t>
            </a:r>
            <a:r>
              <a:rPr lang="en-US" sz="2400" dirty="0"/>
              <a:t> </a:t>
            </a:r>
            <a:r>
              <a:rPr lang="en-US" sz="2400" dirty="0" err="1"/>
              <a:t>sabendo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o </a:t>
            </a:r>
            <a:r>
              <a:rPr lang="en-US" sz="2400" dirty="0" err="1"/>
              <a:t>mundo</a:t>
            </a:r>
            <a:r>
              <a:rPr lang="en-US" sz="2400" dirty="0"/>
              <a:t> </a:t>
            </a:r>
            <a:r>
              <a:rPr lang="en-US" sz="2400" dirty="0" err="1"/>
              <a:t>onde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achas</a:t>
            </a:r>
            <a:r>
              <a:rPr lang="en-US" sz="2400" dirty="0"/>
              <a:t> </a:t>
            </a:r>
            <a:r>
              <a:rPr lang="en-US" sz="2400" dirty="0" err="1"/>
              <a:t>não</a:t>
            </a:r>
            <a:r>
              <a:rPr lang="en-US" sz="2400" dirty="0"/>
              <a:t> </a:t>
            </a:r>
            <a:r>
              <a:rPr lang="en-US" sz="2400" dirty="0" err="1"/>
              <a:t>existe</a:t>
            </a:r>
            <a:r>
              <a:rPr lang="en-US" sz="2400" dirty="0"/>
              <a:t> de </a:t>
            </a:r>
            <a:r>
              <a:rPr lang="en-US" sz="2400" dirty="0" err="1"/>
              <a:t>toda</a:t>
            </a:r>
            <a:r>
              <a:rPr lang="en-US" sz="2400" dirty="0"/>
              <a:t> a </a:t>
            </a:r>
            <a:r>
              <a:rPr lang="en-US" sz="2400" dirty="0" err="1"/>
              <a:t>eternidade</a:t>
            </a:r>
            <a:r>
              <a:rPr lang="en-US" sz="2400" dirty="0"/>
              <a:t> e </a:t>
            </a:r>
            <a:r>
              <a:rPr lang="en-US" sz="2400" dirty="0" err="1"/>
              <a:t>que</a:t>
            </a:r>
            <a:r>
              <a:rPr lang="en-US" sz="2400" dirty="0"/>
              <a:t>, </a:t>
            </a:r>
            <a:r>
              <a:rPr lang="en-US" sz="2400" dirty="0" err="1"/>
              <a:t>muito</a:t>
            </a:r>
            <a:r>
              <a:rPr lang="en-US" sz="2400" dirty="0"/>
              <a:t> tempo antes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ele</a:t>
            </a:r>
            <a:r>
              <a:rPr lang="en-US" sz="2400" dirty="0"/>
              <a:t> </a:t>
            </a:r>
            <a:r>
              <a:rPr lang="en-US" sz="2400" dirty="0" err="1"/>
              <a:t>existisse</a:t>
            </a:r>
            <a:r>
              <a:rPr lang="en-US" sz="2400" dirty="0"/>
              <a:t>, </a:t>
            </a:r>
            <a:r>
              <a:rPr lang="en-US" sz="2400" dirty="0" err="1"/>
              <a:t>ja</a:t>
            </a:r>
            <a:r>
              <a:rPr lang="en-US" sz="2400" dirty="0"/>
              <a:t>́ </a:t>
            </a:r>
            <a:r>
              <a:rPr lang="en-US" sz="2400" dirty="0" err="1"/>
              <a:t>havia</a:t>
            </a:r>
            <a:r>
              <a:rPr lang="en-US" sz="2400" dirty="0"/>
              <a:t> </a:t>
            </a:r>
            <a:r>
              <a:rPr lang="en-US" sz="2400" dirty="0" err="1"/>
              <a:t>Espíritos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tinham</a:t>
            </a:r>
            <a:r>
              <a:rPr lang="en-US" sz="2400" dirty="0"/>
              <a:t> </a:t>
            </a:r>
            <a:r>
              <a:rPr lang="en-US" sz="2400" dirty="0" err="1"/>
              <a:t>atingido</a:t>
            </a:r>
            <a:r>
              <a:rPr lang="en-US" sz="2400" dirty="0"/>
              <a:t> o </a:t>
            </a:r>
            <a:r>
              <a:rPr lang="en-US" sz="2400" dirty="0" err="1"/>
              <a:t>grau</a:t>
            </a:r>
            <a:r>
              <a:rPr lang="en-US" sz="2400" dirty="0"/>
              <a:t> </a:t>
            </a:r>
            <a:r>
              <a:rPr lang="en-US" sz="2400" dirty="0" err="1"/>
              <a:t>supremo</a:t>
            </a:r>
            <a:r>
              <a:rPr lang="en-US" sz="2400" dirty="0"/>
              <a:t>. </a:t>
            </a:r>
            <a:r>
              <a:rPr lang="en-US" sz="2400" dirty="0" err="1"/>
              <a:t>Acreditaram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homens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eles</a:t>
            </a:r>
            <a:r>
              <a:rPr lang="en-US" sz="2400" dirty="0"/>
              <a:t> </a:t>
            </a:r>
            <a:r>
              <a:rPr lang="en-US" sz="2400" dirty="0" err="1"/>
              <a:t>eram</a:t>
            </a:r>
            <a:r>
              <a:rPr lang="en-US" sz="2400" dirty="0"/>
              <a:t> </a:t>
            </a:r>
            <a:r>
              <a:rPr lang="en-US" sz="2400" dirty="0" err="1"/>
              <a:t>assim</a:t>
            </a:r>
            <a:r>
              <a:rPr lang="en-US" sz="2400" dirty="0"/>
              <a:t> </a:t>
            </a:r>
            <a:r>
              <a:rPr lang="en-US" sz="2400" dirty="0" err="1"/>
              <a:t>desde</a:t>
            </a:r>
            <a:r>
              <a:rPr lang="en-US" sz="2400" dirty="0"/>
              <a:t> </a:t>
            </a:r>
            <a:r>
              <a:rPr lang="en-US" sz="2400" dirty="0" err="1"/>
              <a:t>todos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tempos.” </a:t>
            </a:r>
            <a:endParaRPr lang="bg-BG" sz="2400" dirty="0"/>
          </a:p>
          <a:p>
            <a:pPr marL="0" indent="0" algn="just">
              <a:buNone/>
            </a:pPr>
            <a:endParaRPr lang="en-US" sz="1300" b="1" dirty="0"/>
          </a:p>
          <a:p>
            <a:pPr marL="0" indent="0" algn="just">
              <a:buNone/>
            </a:pPr>
            <a:r>
              <a:rPr lang="en-US" sz="2400" b="1" dirty="0"/>
              <a:t>131. </a:t>
            </a:r>
            <a:r>
              <a:rPr lang="en-US" sz="2400" b="1" i="1" dirty="0"/>
              <a:t>Há </a:t>
            </a:r>
            <a:r>
              <a:rPr lang="en-US" sz="2400" b="1" i="1" dirty="0" err="1"/>
              <a:t>demônios</a:t>
            </a:r>
            <a:r>
              <a:rPr lang="en-US" sz="2400" b="1" i="1" dirty="0"/>
              <a:t>, no </a:t>
            </a:r>
            <a:r>
              <a:rPr lang="en-US" sz="2400" b="1" i="1" dirty="0" err="1"/>
              <a:t>sentido</a:t>
            </a:r>
            <a:r>
              <a:rPr lang="en-US" sz="2400" b="1" i="1" dirty="0"/>
              <a:t> </a:t>
            </a:r>
            <a:r>
              <a:rPr lang="en-US" sz="2400" b="1" i="1" dirty="0" err="1"/>
              <a:t>que</a:t>
            </a:r>
            <a:r>
              <a:rPr lang="en-US" sz="2400" b="1" i="1" dirty="0"/>
              <a:t> se dá a </a:t>
            </a:r>
            <a:r>
              <a:rPr lang="en-US" sz="2400" b="1" i="1" dirty="0" err="1"/>
              <a:t>esta</a:t>
            </a:r>
            <a:r>
              <a:rPr lang="en-US" sz="2400" b="1" i="1" dirty="0"/>
              <a:t> </a:t>
            </a:r>
            <a:r>
              <a:rPr lang="en-US" sz="2400" b="1" i="1" dirty="0" err="1"/>
              <a:t>palavra</a:t>
            </a:r>
            <a:r>
              <a:rPr lang="en-US" sz="2400" b="1" i="1" dirty="0"/>
              <a:t>? </a:t>
            </a:r>
            <a:endParaRPr lang="en-US" sz="2400" b="1" dirty="0"/>
          </a:p>
          <a:p>
            <a:pPr marL="0" indent="0" algn="just">
              <a:buNone/>
            </a:pPr>
            <a:r>
              <a:rPr lang="en-US" sz="2400" dirty="0"/>
              <a:t>“Se </a:t>
            </a:r>
            <a:r>
              <a:rPr lang="en-US" sz="2400" dirty="0" err="1"/>
              <a:t>houvesse</a:t>
            </a:r>
            <a:r>
              <a:rPr lang="en-US" sz="2400" dirty="0"/>
              <a:t> </a:t>
            </a:r>
            <a:r>
              <a:rPr lang="en-US" sz="2400" dirty="0" err="1"/>
              <a:t>demônios</a:t>
            </a:r>
            <a:r>
              <a:rPr lang="en-US" sz="2400" dirty="0"/>
              <a:t>, </a:t>
            </a:r>
            <a:r>
              <a:rPr lang="en-US" sz="2400" dirty="0" err="1"/>
              <a:t>seriam</a:t>
            </a:r>
            <a:r>
              <a:rPr lang="en-US" sz="2400" dirty="0"/>
              <a:t> </a:t>
            </a:r>
            <a:r>
              <a:rPr lang="en-US" sz="2400" dirty="0" err="1"/>
              <a:t>obra</a:t>
            </a:r>
            <a:r>
              <a:rPr lang="en-US" sz="2400" dirty="0"/>
              <a:t> de Deus. </a:t>
            </a:r>
            <a:r>
              <a:rPr lang="bg-BG" sz="2400" dirty="0"/>
              <a:t>M</a:t>
            </a:r>
            <a:r>
              <a:rPr lang="en-US" sz="2400" dirty="0"/>
              <a:t>as, </a:t>
            </a:r>
            <a:r>
              <a:rPr lang="en-US" sz="2400" dirty="0" err="1"/>
              <a:t>porventura</a:t>
            </a:r>
            <a:r>
              <a:rPr lang="en-US" sz="2400" dirty="0"/>
              <a:t>, Deus </a:t>
            </a:r>
            <a:r>
              <a:rPr lang="en-US" sz="2400" dirty="0" err="1"/>
              <a:t>seria</a:t>
            </a:r>
            <a:r>
              <a:rPr lang="en-US" sz="2400" dirty="0"/>
              <a:t> </a:t>
            </a:r>
            <a:r>
              <a:rPr lang="en-US" sz="2400" dirty="0" err="1"/>
              <a:t>justo</a:t>
            </a:r>
            <a:r>
              <a:rPr lang="en-US" sz="2400" dirty="0"/>
              <a:t> e </a:t>
            </a:r>
            <a:r>
              <a:rPr lang="en-US" sz="2400" dirty="0" err="1"/>
              <a:t>bom</a:t>
            </a:r>
            <a:r>
              <a:rPr lang="en-US" sz="2400" dirty="0"/>
              <a:t> se </a:t>
            </a:r>
            <a:r>
              <a:rPr lang="en-US" sz="2400" dirty="0" err="1"/>
              <a:t>houvera</a:t>
            </a:r>
            <a:r>
              <a:rPr lang="en-US" sz="2400" dirty="0"/>
              <a:t> </a:t>
            </a:r>
            <a:r>
              <a:rPr lang="en-US" sz="2400" dirty="0" err="1"/>
              <a:t>criado</a:t>
            </a:r>
            <a:r>
              <a:rPr lang="en-US" sz="2400" dirty="0"/>
              <a:t> </a:t>
            </a:r>
            <a:r>
              <a:rPr lang="en-US" sz="2400" dirty="0" err="1"/>
              <a:t>seres</a:t>
            </a:r>
            <a:r>
              <a:rPr lang="en-US" sz="2400" dirty="0"/>
              <a:t> </a:t>
            </a:r>
            <a:r>
              <a:rPr lang="en-US" sz="2400" dirty="0" err="1"/>
              <a:t>destinados</a:t>
            </a:r>
            <a:r>
              <a:rPr lang="en-US" sz="2400" dirty="0"/>
              <a:t> </a:t>
            </a:r>
            <a:r>
              <a:rPr lang="en-US" sz="2400" dirty="0" err="1"/>
              <a:t>eternamente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mal e a </a:t>
            </a:r>
            <a:r>
              <a:rPr lang="en-US" sz="2400" dirty="0" err="1"/>
              <a:t>permanecerem</a:t>
            </a:r>
            <a:r>
              <a:rPr lang="en-US" sz="2400" dirty="0"/>
              <a:t> </a:t>
            </a:r>
            <a:r>
              <a:rPr lang="en-US" sz="2400" dirty="0" err="1"/>
              <a:t>eternamente</a:t>
            </a:r>
            <a:r>
              <a:rPr lang="en-US" sz="2400" dirty="0"/>
              <a:t> </a:t>
            </a:r>
            <a:r>
              <a:rPr lang="en-US" sz="2400" dirty="0" err="1"/>
              <a:t>desgraçados</a:t>
            </a:r>
            <a:r>
              <a:rPr lang="en-US" sz="2400" dirty="0"/>
              <a:t>? Se há </a:t>
            </a:r>
            <a:r>
              <a:rPr lang="en-US" sz="2400" dirty="0" err="1"/>
              <a:t>demônios</a:t>
            </a:r>
            <a:r>
              <a:rPr lang="en-US" sz="2400" dirty="0"/>
              <a:t>, </a:t>
            </a:r>
            <a:r>
              <a:rPr lang="en-US" sz="2400" dirty="0" err="1"/>
              <a:t>eles</a:t>
            </a:r>
            <a:r>
              <a:rPr lang="en-US" sz="2400" dirty="0"/>
              <a:t> se </a:t>
            </a:r>
            <a:r>
              <a:rPr lang="en-US" sz="2400" dirty="0" err="1"/>
              <a:t>encontram</a:t>
            </a:r>
            <a:r>
              <a:rPr lang="en-US" sz="2400" dirty="0"/>
              <a:t> no </a:t>
            </a:r>
            <a:r>
              <a:rPr lang="en-US" sz="2400" dirty="0" err="1"/>
              <a:t>mundo</a:t>
            </a:r>
            <a:r>
              <a:rPr lang="en-US" sz="2400" dirty="0"/>
              <a:t> inferior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habitais</a:t>
            </a:r>
            <a:r>
              <a:rPr lang="en-US" sz="2400" dirty="0"/>
              <a:t> e </a:t>
            </a:r>
            <a:r>
              <a:rPr lang="en-US" sz="2400" dirty="0" err="1"/>
              <a:t>em</a:t>
            </a:r>
            <a:r>
              <a:rPr lang="en-US" sz="2400" dirty="0"/>
              <a:t> outros </a:t>
            </a:r>
            <a:r>
              <a:rPr lang="en-US" sz="2400" dirty="0" err="1"/>
              <a:t>semelhantes</a:t>
            </a:r>
            <a:r>
              <a:rPr lang="en-US" sz="2400" dirty="0"/>
              <a:t>. </a:t>
            </a:r>
            <a:r>
              <a:rPr lang="en-US" sz="2400" dirty="0" err="1"/>
              <a:t>São</a:t>
            </a:r>
            <a:r>
              <a:rPr lang="en-US" sz="2400" dirty="0"/>
              <a:t> </a:t>
            </a:r>
            <a:r>
              <a:rPr lang="en-US" sz="2400" dirty="0" err="1"/>
              <a:t>esses</a:t>
            </a:r>
            <a:r>
              <a:rPr lang="en-US" sz="2400" dirty="0"/>
              <a:t> </a:t>
            </a:r>
            <a:r>
              <a:rPr lang="en-US" sz="2400" dirty="0" err="1"/>
              <a:t>homens</a:t>
            </a:r>
            <a:r>
              <a:rPr lang="en-US" sz="2400" dirty="0"/>
              <a:t> </a:t>
            </a:r>
            <a:r>
              <a:rPr lang="en-US" sz="2400" dirty="0" err="1"/>
              <a:t>hipócritas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fazem</a:t>
            </a:r>
            <a:r>
              <a:rPr lang="en-US" sz="2400" dirty="0"/>
              <a:t> de um Deus </a:t>
            </a:r>
            <a:r>
              <a:rPr lang="en-US" sz="2400" dirty="0" err="1"/>
              <a:t>justo</a:t>
            </a:r>
            <a:r>
              <a:rPr lang="en-US" sz="2400" dirty="0"/>
              <a:t> um Deus </a:t>
            </a:r>
            <a:r>
              <a:rPr lang="en-US" sz="2400" dirty="0" err="1"/>
              <a:t>mau</a:t>
            </a:r>
            <a:r>
              <a:rPr lang="en-US" sz="2400" dirty="0"/>
              <a:t> e </a:t>
            </a:r>
            <a:r>
              <a:rPr lang="en-US" sz="2400" dirty="0" err="1"/>
              <a:t>vingativo</a:t>
            </a:r>
            <a:r>
              <a:rPr lang="en-US" sz="2400" dirty="0"/>
              <a:t> e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julgam</a:t>
            </a:r>
            <a:r>
              <a:rPr lang="en-US" sz="2400" dirty="0"/>
              <a:t> </a:t>
            </a:r>
            <a:r>
              <a:rPr lang="en-US" sz="2400" dirty="0" err="1"/>
              <a:t>agrada</a:t>
            </a:r>
            <a:r>
              <a:rPr lang="en-US" sz="2400" dirty="0"/>
              <a:t>́-lo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meio</a:t>
            </a:r>
            <a:r>
              <a:rPr lang="en-US" sz="2400" dirty="0"/>
              <a:t> das </a:t>
            </a:r>
            <a:r>
              <a:rPr lang="en-US" sz="2400" dirty="0" err="1"/>
              <a:t>abominações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praticam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seu</a:t>
            </a:r>
            <a:r>
              <a:rPr lang="en-US" sz="2400" dirty="0"/>
              <a:t> </a:t>
            </a:r>
            <a:r>
              <a:rPr lang="en-US" sz="2400" dirty="0" err="1"/>
              <a:t>nome</a:t>
            </a:r>
            <a:r>
              <a:rPr lang="en-US" sz="2400" dirty="0"/>
              <a:t>.”</a:t>
            </a:r>
            <a:endParaRPr lang="bg-BG" sz="2400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251520" y="26064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bg-BG" sz="2800" b="1" u="sng" dirty="0"/>
              <a:t>Anjos e demônios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1597010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611505" y="683404"/>
            <a:ext cx="792099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54274" name="Picture 2" descr="Imagem relacionada">
            <a:extLst>
              <a:ext uri="{FF2B5EF4-FFF2-40B4-BE49-F238E27FC236}">
                <a16:creationId xmlns:a16="http://schemas.microsoft.com/office/drawing/2014/main" id="{54A96D32-5B9F-4B4A-A850-ADCDE5CD19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584"/>
          <a:stretch/>
        </p:blipFill>
        <p:spPr bwMode="auto">
          <a:xfrm rot="21480000">
            <a:off x="853377" y="1003258"/>
            <a:ext cx="7437246" cy="47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5894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1685</Words>
  <Application>Microsoft Office PowerPoint</Application>
  <PresentationFormat>Apresentação na tela (4:3)</PresentationFormat>
  <Paragraphs>87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Impact</vt:lpstr>
      <vt:lpstr>Segoe UI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ANJOS E DEMÔNIOS</vt:lpstr>
      <vt:lpstr>Apresentação do PowerPoint</vt:lpstr>
      <vt:lpstr>ANJOS E DEMÔNIOS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Cesar Blanco</dc:creator>
  <cp:lastModifiedBy>Cesar Blanco</cp:lastModifiedBy>
  <cp:revision>21</cp:revision>
  <dcterms:created xsi:type="dcterms:W3CDTF">2018-06-16T04:19:33Z</dcterms:created>
  <dcterms:modified xsi:type="dcterms:W3CDTF">2018-06-16T06:16:20Z</dcterms:modified>
</cp:coreProperties>
</file>